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8" r:id="rId4"/>
    <p:sldId id="259" r:id="rId5"/>
    <p:sldId id="260" r:id="rId6"/>
    <p:sldId id="304" r:id="rId7"/>
    <p:sldId id="303" r:id="rId8"/>
    <p:sldId id="279" r:id="rId9"/>
    <p:sldId id="262" r:id="rId10"/>
    <p:sldId id="309" r:id="rId11"/>
    <p:sldId id="263" r:id="rId12"/>
    <p:sldId id="310" r:id="rId13"/>
    <p:sldId id="286" r:id="rId14"/>
    <p:sldId id="311" r:id="rId15"/>
    <p:sldId id="287" r:id="rId16"/>
    <p:sldId id="288" r:id="rId17"/>
    <p:sldId id="289" r:id="rId18"/>
    <p:sldId id="290" r:id="rId19"/>
    <p:sldId id="291" r:id="rId20"/>
    <p:sldId id="292" r:id="rId21"/>
    <p:sldId id="293" r:id="rId22"/>
    <p:sldId id="294" r:id="rId23"/>
    <p:sldId id="305" r:id="rId24"/>
    <p:sldId id="306" r:id="rId25"/>
    <p:sldId id="295" r:id="rId26"/>
    <p:sldId id="307" r:id="rId27"/>
    <p:sldId id="296" r:id="rId28"/>
    <p:sldId id="297" r:id="rId29"/>
    <p:sldId id="298" r:id="rId30"/>
    <p:sldId id="308" r:id="rId31"/>
    <p:sldId id="300" r:id="rId32"/>
    <p:sldId id="301"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66"/>
    <a:srgbClr val="000000"/>
    <a:srgbClr val="5F5F5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81" autoAdjust="0"/>
  </p:normalViewPr>
  <p:slideViewPr>
    <p:cSldViewPr>
      <p:cViewPr varScale="1">
        <p:scale>
          <a:sx n="104" d="100"/>
          <a:sy n="104" d="100"/>
        </p:scale>
        <p:origin x="17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6E832683-2ADB-AC92-7EC1-A72C5843EDA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2CF5AB8-8B5D-73EF-D6A9-F7B7614A45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2C42C1-18B5-B926-8B77-2A7C2A69C543}"/>
              </a:ext>
            </a:extLst>
          </p:cNvPr>
          <p:cNvSpPr>
            <a:spLocks noGrp="1" noChangeArrowheads="1"/>
          </p:cNvSpPr>
          <p:nvPr>
            <p:ph type="sldNum" sz="quarter" idx="12"/>
          </p:nvPr>
        </p:nvSpPr>
        <p:spPr>
          <a:ln/>
        </p:spPr>
        <p:txBody>
          <a:bodyPr/>
          <a:lstStyle>
            <a:lvl1pPr>
              <a:defRPr/>
            </a:lvl1pPr>
          </a:lstStyle>
          <a:p>
            <a:fld id="{C22CC1CD-1A06-4346-A96D-3A28DE1246AE}" type="slidenum">
              <a:rPr lang="en-US" altLang="es-ES"/>
              <a:pPr/>
              <a:t>‹#›</a:t>
            </a:fld>
            <a:endParaRPr lang="en-US" altLang="es-ES"/>
          </a:p>
        </p:txBody>
      </p:sp>
    </p:spTree>
    <p:extLst>
      <p:ext uri="{BB962C8B-B14F-4D97-AF65-F5344CB8AC3E}">
        <p14:creationId xmlns:p14="http://schemas.microsoft.com/office/powerpoint/2010/main" val="264982825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D9C466-49C1-F83F-C9E4-08019F89FD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D86FE2D-7D39-A199-2DD4-8B765CFF7B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A8C158C-9723-059D-C657-1123484E5E57}"/>
              </a:ext>
            </a:extLst>
          </p:cNvPr>
          <p:cNvSpPr>
            <a:spLocks noGrp="1" noChangeArrowheads="1"/>
          </p:cNvSpPr>
          <p:nvPr>
            <p:ph type="sldNum" sz="quarter" idx="12"/>
          </p:nvPr>
        </p:nvSpPr>
        <p:spPr>
          <a:ln/>
        </p:spPr>
        <p:txBody>
          <a:bodyPr/>
          <a:lstStyle>
            <a:lvl1pPr>
              <a:defRPr/>
            </a:lvl1pPr>
          </a:lstStyle>
          <a:p>
            <a:fld id="{22864F4D-774C-4A41-83BE-1E920BCEA6DC}" type="slidenum">
              <a:rPr lang="en-US" altLang="es-ES"/>
              <a:pPr/>
              <a:t>‹#›</a:t>
            </a:fld>
            <a:endParaRPr lang="en-US" altLang="es-ES"/>
          </a:p>
        </p:txBody>
      </p:sp>
    </p:spTree>
    <p:extLst>
      <p:ext uri="{BB962C8B-B14F-4D97-AF65-F5344CB8AC3E}">
        <p14:creationId xmlns:p14="http://schemas.microsoft.com/office/powerpoint/2010/main" val="344988665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2AE517-7EA4-7168-1543-D7C131BAFBA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3B84DDB-E2DA-D11D-4AB5-B5388AE212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471B3E-9D02-ACF0-D7F6-B60EFCA6C06A}"/>
              </a:ext>
            </a:extLst>
          </p:cNvPr>
          <p:cNvSpPr>
            <a:spLocks noGrp="1" noChangeArrowheads="1"/>
          </p:cNvSpPr>
          <p:nvPr>
            <p:ph type="sldNum" sz="quarter" idx="12"/>
          </p:nvPr>
        </p:nvSpPr>
        <p:spPr>
          <a:ln/>
        </p:spPr>
        <p:txBody>
          <a:bodyPr/>
          <a:lstStyle>
            <a:lvl1pPr>
              <a:defRPr/>
            </a:lvl1pPr>
          </a:lstStyle>
          <a:p>
            <a:fld id="{7A06EF7C-E58C-44DF-A818-01C9397C24C6}" type="slidenum">
              <a:rPr lang="en-US" altLang="es-ES"/>
              <a:pPr/>
              <a:t>‹#›</a:t>
            </a:fld>
            <a:endParaRPr lang="en-US" altLang="es-ES"/>
          </a:p>
        </p:txBody>
      </p:sp>
    </p:spTree>
    <p:extLst>
      <p:ext uri="{BB962C8B-B14F-4D97-AF65-F5344CB8AC3E}">
        <p14:creationId xmlns:p14="http://schemas.microsoft.com/office/powerpoint/2010/main" val="278531824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Online Image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E7F6009-91FE-9408-2FF8-D1A8E7B7C7A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B94CFE2-03F9-C291-DF2A-75231B50FB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048080A-DB19-6D05-EC6D-74A430B9649F}"/>
              </a:ext>
            </a:extLst>
          </p:cNvPr>
          <p:cNvSpPr>
            <a:spLocks noGrp="1" noChangeArrowheads="1"/>
          </p:cNvSpPr>
          <p:nvPr>
            <p:ph type="sldNum" sz="quarter" idx="12"/>
          </p:nvPr>
        </p:nvSpPr>
        <p:spPr>
          <a:ln/>
        </p:spPr>
        <p:txBody>
          <a:bodyPr/>
          <a:lstStyle>
            <a:lvl1pPr>
              <a:defRPr/>
            </a:lvl1pPr>
          </a:lstStyle>
          <a:p>
            <a:fld id="{241258D2-C7E9-448B-A8C8-2289512A5190}" type="slidenum">
              <a:rPr lang="en-US" altLang="es-ES"/>
              <a:pPr/>
              <a:t>‹#›</a:t>
            </a:fld>
            <a:endParaRPr lang="en-US" altLang="es-ES"/>
          </a:p>
        </p:txBody>
      </p:sp>
    </p:spTree>
    <p:extLst>
      <p:ext uri="{BB962C8B-B14F-4D97-AF65-F5344CB8AC3E}">
        <p14:creationId xmlns:p14="http://schemas.microsoft.com/office/powerpoint/2010/main" val="16465852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702FF5-07C5-EC08-760C-B1D791890CA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3982647-72EB-4A9A-EAEC-0EFE6C51DA3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524620-336A-6AA0-EC10-FD4B36DCF702}"/>
              </a:ext>
            </a:extLst>
          </p:cNvPr>
          <p:cNvSpPr>
            <a:spLocks noGrp="1" noChangeArrowheads="1"/>
          </p:cNvSpPr>
          <p:nvPr>
            <p:ph type="sldNum" sz="quarter" idx="12"/>
          </p:nvPr>
        </p:nvSpPr>
        <p:spPr>
          <a:ln/>
        </p:spPr>
        <p:txBody>
          <a:bodyPr/>
          <a:lstStyle>
            <a:lvl1pPr>
              <a:defRPr/>
            </a:lvl1pPr>
          </a:lstStyle>
          <a:p>
            <a:fld id="{46E0E0DC-C08F-4E66-8497-8355AF18BD14}" type="slidenum">
              <a:rPr lang="en-US" altLang="es-ES"/>
              <a:pPr/>
              <a:t>‹#›</a:t>
            </a:fld>
            <a:endParaRPr lang="en-US" altLang="es-ES"/>
          </a:p>
        </p:txBody>
      </p:sp>
    </p:spTree>
    <p:extLst>
      <p:ext uri="{BB962C8B-B14F-4D97-AF65-F5344CB8AC3E}">
        <p14:creationId xmlns:p14="http://schemas.microsoft.com/office/powerpoint/2010/main" val="33927743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DF95CC12-DD31-E1D8-9508-6C5C182E71B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686D6C-43DF-EADD-54D4-F1480067B9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4FD414F-4FBA-F337-D1B2-A69A8869E7C8}"/>
              </a:ext>
            </a:extLst>
          </p:cNvPr>
          <p:cNvSpPr>
            <a:spLocks noGrp="1" noChangeArrowheads="1"/>
          </p:cNvSpPr>
          <p:nvPr>
            <p:ph type="sldNum" sz="quarter" idx="12"/>
          </p:nvPr>
        </p:nvSpPr>
        <p:spPr>
          <a:ln/>
        </p:spPr>
        <p:txBody>
          <a:bodyPr/>
          <a:lstStyle>
            <a:lvl1pPr>
              <a:defRPr/>
            </a:lvl1pPr>
          </a:lstStyle>
          <a:p>
            <a:fld id="{1AC316EA-2071-47E3-BCD7-C97DF21E62FE}" type="slidenum">
              <a:rPr lang="en-US" altLang="es-ES"/>
              <a:pPr/>
              <a:t>‹#›</a:t>
            </a:fld>
            <a:endParaRPr lang="en-US" altLang="es-ES"/>
          </a:p>
        </p:txBody>
      </p:sp>
    </p:spTree>
    <p:extLst>
      <p:ext uri="{BB962C8B-B14F-4D97-AF65-F5344CB8AC3E}">
        <p14:creationId xmlns:p14="http://schemas.microsoft.com/office/powerpoint/2010/main" val="158816216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C0DC236-A1E2-5077-747C-A5FF1D28111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3039A4B-538E-A9E6-9CE6-65EC2B9885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A034DBC-1128-D755-3391-AE02661134AB}"/>
              </a:ext>
            </a:extLst>
          </p:cNvPr>
          <p:cNvSpPr>
            <a:spLocks noGrp="1" noChangeArrowheads="1"/>
          </p:cNvSpPr>
          <p:nvPr>
            <p:ph type="sldNum" sz="quarter" idx="12"/>
          </p:nvPr>
        </p:nvSpPr>
        <p:spPr>
          <a:ln/>
        </p:spPr>
        <p:txBody>
          <a:bodyPr/>
          <a:lstStyle>
            <a:lvl1pPr>
              <a:defRPr/>
            </a:lvl1pPr>
          </a:lstStyle>
          <a:p>
            <a:fld id="{30758DA9-2794-4F61-9F5F-EF0BA6B4E15D}" type="slidenum">
              <a:rPr lang="en-US" altLang="es-ES"/>
              <a:pPr/>
              <a:t>‹#›</a:t>
            </a:fld>
            <a:endParaRPr lang="en-US" altLang="es-ES"/>
          </a:p>
        </p:txBody>
      </p:sp>
    </p:spTree>
    <p:extLst>
      <p:ext uri="{BB962C8B-B14F-4D97-AF65-F5344CB8AC3E}">
        <p14:creationId xmlns:p14="http://schemas.microsoft.com/office/powerpoint/2010/main" val="227679397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087CC7B-2D8E-4E20-55CD-774CC3D8414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C6F2E9B-AA46-BA47-92A8-21427C9E1E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8A6EF8A-9A62-B7B4-DE99-E88E34AA6E29}"/>
              </a:ext>
            </a:extLst>
          </p:cNvPr>
          <p:cNvSpPr>
            <a:spLocks noGrp="1" noChangeArrowheads="1"/>
          </p:cNvSpPr>
          <p:nvPr>
            <p:ph type="sldNum" sz="quarter" idx="12"/>
          </p:nvPr>
        </p:nvSpPr>
        <p:spPr>
          <a:ln/>
        </p:spPr>
        <p:txBody>
          <a:bodyPr/>
          <a:lstStyle>
            <a:lvl1pPr>
              <a:defRPr/>
            </a:lvl1pPr>
          </a:lstStyle>
          <a:p>
            <a:fld id="{5DAD39C0-E5F5-4FAB-BF86-DCCDF00FE8DB}" type="slidenum">
              <a:rPr lang="en-US" altLang="es-ES"/>
              <a:pPr/>
              <a:t>‹#›</a:t>
            </a:fld>
            <a:endParaRPr lang="en-US" altLang="es-ES"/>
          </a:p>
        </p:txBody>
      </p:sp>
    </p:spTree>
    <p:extLst>
      <p:ext uri="{BB962C8B-B14F-4D97-AF65-F5344CB8AC3E}">
        <p14:creationId xmlns:p14="http://schemas.microsoft.com/office/powerpoint/2010/main" val="2937763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CDB8D4A-9DCC-B759-B959-304E06F00EE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233985E-C64A-C72B-855F-9631EFF779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5D08151-428B-4DB0-1C52-DFDF70E0A651}"/>
              </a:ext>
            </a:extLst>
          </p:cNvPr>
          <p:cNvSpPr>
            <a:spLocks noGrp="1" noChangeArrowheads="1"/>
          </p:cNvSpPr>
          <p:nvPr>
            <p:ph type="sldNum" sz="quarter" idx="12"/>
          </p:nvPr>
        </p:nvSpPr>
        <p:spPr>
          <a:ln/>
        </p:spPr>
        <p:txBody>
          <a:bodyPr/>
          <a:lstStyle>
            <a:lvl1pPr>
              <a:defRPr/>
            </a:lvl1pPr>
          </a:lstStyle>
          <a:p>
            <a:fld id="{645090EE-BACA-4798-946D-32247073ECF4}" type="slidenum">
              <a:rPr lang="en-US" altLang="es-ES"/>
              <a:pPr/>
              <a:t>‹#›</a:t>
            </a:fld>
            <a:endParaRPr lang="en-US" altLang="es-ES"/>
          </a:p>
        </p:txBody>
      </p:sp>
    </p:spTree>
    <p:extLst>
      <p:ext uri="{BB962C8B-B14F-4D97-AF65-F5344CB8AC3E}">
        <p14:creationId xmlns:p14="http://schemas.microsoft.com/office/powerpoint/2010/main" val="267651333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C80FD9-6A9D-39A5-951A-5FDFA190C27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59D188A-DAA2-1177-BC43-42D3A46BE8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D4C0477-D6D2-1062-017B-9CDD9A6CE98D}"/>
              </a:ext>
            </a:extLst>
          </p:cNvPr>
          <p:cNvSpPr>
            <a:spLocks noGrp="1" noChangeArrowheads="1"/>
          </p:cNvSpPr>
          <p:nvPr>
            <p:ph type="sldNum" sz="quarter" idx="12"/>
          </p:nvPr>
        </p:nvSpPr>
        <p:spPr>
          <a:ln/>
        </p:spPr>
        <p:txBody>
          <a:bodyPr/>
          <a:lstStyle>
            <a:lvl1pPr>
              <a:defRPr/>
            </a:lvl1pPr>
          </a:lstStyle>
          <a:p>
            <a:fld id="{D88DFFED-4749-4EF0-91C3-29BD8C1F9B3A}" type="slidenum">
              <a:rPr lang="en-US" altLang="es-ES"/>
              <a:pPr/>
              <a:t>‹#›</a:t>
            </a:fld>
            <a:endParaRPr lang="en-US" altLang="es-ES"/>
          </a:p>
        </p:txBody>
      </p:sp>
    </p:spTree>
    <p:extLst>
      <p:ext uri="{BB962C8B-B14F-4D97-AF65-F5344CB8AC3E}">
        <p14:creationId xmlns:p14="http://schemas.microsoft.com/office/powerpoint/2010/main" val="361510528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BC2844B-D2B4-F5D2-3008-65E873E3675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F7CB750-9505-6F04-A388-44F36D21AD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19D8CBC-0405-BC7F-F836-FC45D3D888E2}"/>
              </a:ext>
            </a:extLst>
          </p:cNvPr>
          <p:cNvSpPr>
            <a:spLocks noGrp="1" noChangeArrowheads="1"/>
          </p:cNvSpPr>
          <p:nvPr>
            <p:ph type="sldNum" sz="quarter" idx="12"/>
          </p:nvPr>
        </p:nvSpPr>
        <p:spPr>
          <a:ln/>
        </p:spPr>
        <p:txBody>
          <a:bodyPr/>
          <a:lstStyle>
            <a:lvl1pPr>
              <a:defRPr/>
            </a:lvl1pPr>
          </a:lstStyle>
          <a:p>
            <a:fld id="{A3CE2BAA-082A-40BA-9814-215D5C7D793C}" type="slidenum">
              <a:rPr lang="en-US" altLang="es-ES"/>
              <a:pPr/>
              <a:t>‹#›</a:t>
            </a:fld>
            <a:endParaRPr lang="en-US" altLang="es-ES"/>
          </a:p>
        </p:txBody>
      </p:sp>
    </p:spTree>
    <p:extLst>
      <p:ext uri="{BB962C8B-B14F-4D97-AF65-F5344CB8AC3E}">
        <p14:creationId xmlns:p14="http://schemas.microsoft.com/office/powerpoint/2010/main" val="363305567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644197F-8615-D41D-4BB9-6B6E776B3AC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73C3F91-D0DB-AF0F-5A78-390ADE2725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A45BA16-CBE9-6A15-B0CB-B6D7AEF11A0A}"/>
              </a:ext>
            </a:extLst>
          </p:cNvPr>
          <p:cNvSpPr>
            <a:spLocks noGrp="1" noChangeArrowheads="1"/>
          </p:cNvSpPr>
          <p:nvPr>
            <p:ph type="sldNum" sz="quarter" idx="12"/>
          </p:nvPr>
        </p:nvSpPr>
        <p:spPr>
          <a:ln/>
        </p:spPr>
        <p:txBody>
          <a:bodyPr/>
          <a:lstStyle>
            <a:lvl1pPr>
              <a:defRPr/>
            </a:lvl1pPr>
          </a:lstStyle>
          <a:p>
            <a:fld id="{8DB346FD-8F05-40CA-A429-D79CE6566BA3}" type="slidenum">
              <a:rPr lang="en-US" altLang="es-ES"/>
              <a:pPr/>
              <a:t>‹#›</a:t>
            </a:fld>
            <a:endParaRPr lang="en-US" altLang="es-ES"/>
          </a:p>
        </p:txBody>
      </p:sp>
    </p:spTree>
    <p:extLst>
      <p:ext uri="{BB962C8B-B14F-4D97-AF65-F5344CB8AC3E}">
        <p14:creationId xmlns:p14="http://schemas.microsoft.com/office/powerpoint/2010/main" val="255535000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A4292DC-343F-6289-15D9-4A0924907F6F}"/>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s-ES"/>
              <a:t>Click to edit Master title style</a:t>
            </a:r>
          </a:p>
        </p:txBody>
      </p:sp>
      <p:sp>
        <p:nvSpPr>
          <p:cNvPr id="1027" name="Rectangle 3">
            <a:extLst>
              <a:ext uri="{FF2B5EF4-FFF2-40B4-BE49-F238E27FC236}">
                <a16:creationId xmlns:a16="http://schemas.microsoft.com/office/drawing/2014/main" id="{61AA7C8E-0BC2-9E86-C6F1-7D4BF0A9CE68}"/>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s-ES"/>
              <a:t>Click to edit Master text styles</a:t>
            </a:r>
          </a:p>
          <a:p>
            <a:pPr lvl="1"/>
            <a:r>
              <a:rPr lang="en-US" altLang="es-ES"/>
              <a:t>Second level</a:t>
            </a:r>
          </a:p>
          <a:p>
            <a:pPr lvl="2"/>
            <a:r>
              <a:rPr lang="en-US" altLang="es-ES"/>
              <a:t>Third level</a:t>
            </a:r>
          </a:p>
          <a:p>
            <a:pPr lvl="3"/>
            <a:r>
              <a:rPr lang="en-US" altLang="es-ES"/>
              <a:t>Fourth level</a:t>
            </a:r>
          </a:p>
          <a:p>
            <a:pPr lvl="4"/>
            <a:r>
              <a:rPr lang="en-US" altLang="es-ES"/>
              <a:t>Fifth level</a:t>
            </a:r>
          </a:p>
        </p:txBody>
      </p:sp>
      <p:sp>
        <p:nvSpPr>
          <p:cNvPr id="1028" name="Rectangle 4">
            <a:extLst>
              <a:ext uri="{FF2B5EF4-FFF2-40B4-BE49-F238E27FC236}">
                <a16:creationId xmlns:a16="http://schemas.microsoft.com/office/drawing/2014/main" id="{09DC795C-4795-3F7A-FC3A-9D7683B5620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98F91864-107B-F0B6-5FD8-6839DFCB932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A536A562-0763-7F0D-C930-18AE708AAD9E}"/>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76D1B19B-A1D4-42D4-ACC6-71F3A88726BD}" type="slidenum">
              <a:rPr lang="en-US" altLang="es-ES"/>
              <a:pPr/>
              <a:t>‹#›</a:t>
            </a:fld>
            <a:endParaRPr lang="en-US" altLang="es-E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0" name="Picture 6" descr="whystudycultsTITLE">
            <a:extLst>
              <a:ext uri="{FF2B5EF4-FFF2-40B4-BE49-F238E27FC236}">
                <a16:creationId xmlns:a16="http://schemas.microsoft.com/office/drawing/2014/main" id="{E01FAFCD-22B9-125B-03A4-169D5BCD43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C36E0F65-1321-31CB-44B3-28D73CDA6A0C}"/>
              </a:ext>
            </a:extLst>
          </p:cNvPr>
          <p:cNvSpPr>
            <a:spLocks noGrp="1" noChangeArrowheads="1"/>
          </p:cNvSpPr>
          <p:nvPr>
            <p:ph type="body" idx="1"/>
          </p:nvPr>
        </p:nvSpPr>
        <p:spPr>
          <a:xfrm>
            <a:off x="685800" y="1676400"/>
            <a:ext cx="8229600" cy="4114800"/>
          </a:xfrm>
        </p:spPr>
        <p:txBody>
          <a:bodyPr/>
          <a:lstStyle/>
          <a:p>
            <a:pPr marL="609600" indent="-609600" eaLnBrk="1" hangingPunct="1">
              <a:lnSpc>
                <a:spcPct val="150000"/>
              </a:lnSpc>
              <a:buFont typeface="+mj-lt"/>
              <a:buAutoNum type="arabicPeriod" startAt="2"/>
            </a:pPr>
            <a:r>
              <a:rPr lang="en-US" altLang="es-ES" sz="2800" dirty="0">
                <a:latin typeface="Century Gothic" panose="020B0502020202020204" pitchFamily="34" charset="0"/>
                <a:cs typeface="Times New Roman" panose="02020603050405020304" pitchFamily="18" charset="0"/>
              </a:rPr>
              <a:t>Countercult apologetics requires that you know </a:t>
            </a:r>
            <a:r>
              <a:rPr lang="en-US" altLang="es-ES" sz="2800" b="1" u="sng" dirty="0">
                <a:latin typeface="Century Gothic" panose="020B0502020202020204" pitchFamily="34" charset="0"/>
                <a:cs typeface="Times New Roman" panose="02020603050405020304" pitchFamily="18" charset="0"/>
              </a:rPr>
              <a:t>Theology</a:t>
            </a:r>
            <a:r>
              <a:rPr lang="en-US" altLang="es-ES" sz="2800" dirty="0">
                <a:latin typeface="Century Gothic" panose="020B0502020202020204" pitchFamily="34" charset="0"/>
                <a:cs typeface="Times New Roman" panose="02020603050405020304" pitchFamily="18" charset="0"/>
              </a:rPr>
              <a:t>.  We are to contend for the faith “once delivered to the saints.”  This means that we must know </a:t>
            </a:r>
            <a:r>
              <a:rPr lang="en-US" altLang="es-ES" sz="2800" u="sng" dirty="0">
                <a:latin typeface="Century Gothic" panose="020B0502020202020204" pitchFamily="34" charset="0"/>
                <a:cs typeface="Times New Roman" panose="02020603050405020304" pitchFamily="18" charset="0"/>
              </a:rPr>
              <a:t>the content of that faith</a:t>
            </a:r>
            <a:r>
              <a:rPr lang="en-US" altLang="es-ES" sz="2800" dirty="0">
                <a:latin typeface="Century Gothic" panose="020B0502020202020204" pitchFamily="34" charset="0"/>
                <a:cs typeface="Times New Roman" panose="02020603050405020304" pitchFamily="18" charset="0"/>
              </a:rPr>
              <a:t>.</a:t>
            </a:r>
            <a:r>
              <a:rPr lang="en-US" altLang="es-ES" sz="2800" dirty="0">
                <a:solidFill>
                  <a:schemeClr val="bg1"/>
                </a:solidFill>
                <a:latin typeface="Century Gothic" panose="020B0502020202020204" pitchFamily="34" charset="0"/>
              </a:rPr>
              <a:t> </a:t>
            </a:r>
          </a:p>
        </p:txBody>
      </p:sp>
      <p:grpSp>
        <p:nvGrpSpPr>
          <p:cNvPr id="10243" name="Group 10">
            <a:extLst>
              <a:ext uri="{FF2B5EF4-FFF2-40B4-BE49-F238E27FC236}">
                <a16:creationId xmlns:a16="http://schemas.microsoft.com/office/drawing/2014/main" id="{E952A6BB-76D8-BD0B-13AE-340305308300}"/>
              </a:ext>
            </a:extLst>
          </p:cNvPr>
          <p:cNvGrpSpPr>
            <a:grpSpLocks/>
          </p:cNvGrpSpPr>
          <p:nvPr/>
        </p:nvGrpSpPr>
        <p:grpSpPr bwMode="auto">
          <a:xfrm>
            <a:off x="685800" y="457200"/>
            <a:ext cx="7772400" cy="1143000"/>
            <a:chOff x="432" y="432"/>
            <a:chExt cx="4896" cy="720"/>
          </a:xfrm>
        </p:grpSpPr>
        <p:grpSp>
          <p:nvGrpSpPr>
            <p:cNvPr id="10244" name="Group 11">
              <a:extLst>
                <a:ext uri="{FF2B5EF4-FFF2-40B4-BE49-F238E27FC236}">
                  <a16:creationId xmlns:a16="http://schemas.microsoft.com/office/drawing/2014/main" id="{D6AAAE25-7B2B-3B82-4494-843120AF1CEC}"/>
                </a:ext>
              </a:extLst>
            </p:cNvPr>
            <p:cNvGrpSpPr>
              <a:grpSpLocks/>
            </p:cNvGrpSpPr>
            <p:nvPr/>
          </p:nvGrpSpPr>
          <p:grpSpPr bwMode="auto">
            <a:xfrm>
              <a:off x="2640" y="672"/>
              <a:ext cx="2688" cy="288"/>
              <a:chOff x="2640" y="672"/>
              <a:chExt cx="2688" cy="288"/>
            </a:xfrm>
          </p:grpSpPr>
          <p:sp>
            <p:nvSpPr>
              <p:cNvPr id="10246" name="Line 12">
                <a:extLst>
                  <a:ext uri="{FF2B5EF4-FFF2-40B4-BE49-F238E27FC236}">
                    <a16:creationId xmlns:a16="http://schemas.microsoft.com/office/drawing/2014/main" id="{68235E4D-2C54-8B38-D786-7A035528DF71}"/>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247" name="Line 13">
                <a:extLst>
                  <a:ext uri="{FF2B5EF4-FFF2-40B4-BE49-F238E27FC236}">
                    <a16:creationId xmlns:a16="http://schemas.microsoft.com/office/drawing/2014/main" id="{14D5CDA4-4BCC-FCFF-1C53-F59A8AB36BAD}"/>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248" name="Line 14">
                <a:extLst>
                  <a:ext uri="{FF2B5EF4-FFF2-40B4-BE49-F238E27FC236}">
                    <a16:creationId xmlns:a16="http://schemas.microsoft.com/office/drawing/2014/main" id="{0D47B9CF-9A51-9263-D744-FF9FF82055FF}"/>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0245" name="Rectangle 15">
              <a:extLst>
                <a:ext uri="{FF2B5EF4-FFF2-40B4-BE49-F238E27FC236}">
                  <a16:creationId xmlns:a16="http://schemas.microsoft.com/office/drawing/2014/main" id="{FAA91ABF-DEF8-153C-5146-E2FD24CA3520}"/>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Tree>
    <p:extLst>
      <p:ext uri="{BB962C8B-B14F-4D97-AF65-F5344CB8AC3E}">
        <p14:creationId xmlns:p14="http://schemas.microsoft.com/office/powerpoint/2010/main" val="17924221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D128064-3AA8-2E45-3AFF-75FEC8148072}"/>
              </a:ext>
            </a:extLst>
          </p:cNvPr>
          <p:cNvSpPr>
            <a:spLocks noGrp="1" noChangeArrowheads="1"/>
          </p:cNvSpPr>
          <p:nvPr>
            <p:ph type="body" idx="1"/>
          </p:nvPr>
        </p:nvSpPr>
        <p:spPr>
          <a:xfrm>
            <a:off x="685800" y="1676400"/>
            <a:ext cx="8229600" cy="4114800"/>
          </a:xfrm>
        </p:spPr>
        <p:txBody>
          <a:bodyPr/>
          <a:lstStyle/>
          <a:p>
            <a:pPr marL="609600" indent="-609600" eaLnBrk="1" hangingPunct="1">
              <a:lnSpc>
                <a:spcPct val="150000"/>
              </a:lnSpc>
              <a:buFontTx/>
              <a:buAutoNum type="arabicPeriod" startAt="3"/>
            </a:pPr>
            <a:r>
              <a:rPr lang="en-US" altLang="es-ES" sz="2800" dirty="0">
                <a:latin typeface="Century Gothic" panose="020B0502020202020204" pitchFamily="34" charset="0"/>
                <a:cs typeface="Times New Roman" panose="02020603050405020304" pitchFamily="18" charset="0"/>
              </a:rPr>
              <a:t>Countercult apologetics requires that we guard the faith from attacks by those </a:t>
            </a:r>
            <a:r>
              <a:rPr lang="en-US" altLang="es-ES" sz="2800" b="1" u="sng" dirty="0">
                <a:latin typeface="Century Gothic" panose="020B0502020202020204" pitchFamily="34" charset="0"/>
                <a:cs typeface="Times New Roman" panose="02020603050405020304" pitchFamily="18" charset="0"/>
              </a:rPr>
              <a:t>Within</a:t>
            </a:r>
            <a:r>
              <a:rPr lang="en-US" altLang="es-ES" sz="2800" dirty="0">
                <a:latin typeface="Century Gothic" panose="020B0502020202020204" pitchFamily="34" charset="0"/>
                <a:cs typeface="Times New Roman" panose="02020603050405020304" pitchFamily="18" charset="0"/>
              </a:rPr>
              <a:t> the church as well as those </a:t>
            </a:r>
            <a:r>
              <a:rPr lang="en-US" altLang="es-ES" sz="2800" b="1" u="sng" dirty="0">
                <a:latin typeface="Century Gothic" panose="020B0502020202020204" pitchFamily="34" charset="0"/>
                <a:cs typeface="Times New Roman" panose="02020603050405020304" pitchFamily="18" charset="0"/>
              </a:rPr>
              <a:t>Without</a:t>
            </a:r>
            <a:r>
              <a:rPr lang="en-US" altLang="es-ES" sz="2800" dirty="0">
                <a:latin typeface="Century Gothic" panose="020B0502020202020204" pitchFamily="34" charset="0"/>
                <a:cs typeface="Times New Roman" panose="02020603050405020304" pitchFamily="18" charset="0"/>
              </a:rPr>
              <a:t>.  “</a:t>
            </a:r>
            <a:r>
              <a:rPr lang="en-US" altLang="es-ES" sz="2800" dirty="0">
                <a:solidFill>
                  <a:srgbClr val="FFFFCC"/>
                </a:solidFill>
                <a:latin typeface="Century Gothic" panose="020B0502020202020204" pitchFamily="34" charset="0"/>
                <a:cs typeface="Times New Roman" panose="02020603050405020304" pitchFamily="18" charset="0"/>
              </a:rPr>
              <a:t>For certain persons have crept in unnoticed . . </a:t>
            </a:r>
            <a:r>
              <a:rPr lang="en-US" altLang="es-ES" sz="2800" dirty="0">
                <a:latin typeface="Century Gothic" panose="020B0502020202020204" pitchFamily="34" charset="0"/>
                <a:cs typeface="Times New Roman" panose="02020603050405020304" pitchFamily="18" charset="0"/>
              </a:rPr>
              <a:t>.”</a:t>
            </a:r>
          </a:p>
        </p:txBody>
      </p:sp>
      <p:grpSp>
        <p:nvGrpSpPr>
          <p:cNvPr id="11267" name="Group 11">
            <a:extLst>
              <a:ext uri="{FF2B5EF4-FFF2-40B4-BE49-F238E27FC236}">
                <a16:creationId xmlns:a16="http://schemas.microsoft.com/office/drawing/2014/main" id="{18B0AE49-0EB1-553B-93E3-45C256D50552}"/>
              </a:ext>
            </a:extLst>
          </p:cNvPr>
          <p:cNvGrpSpPr>
            <a:grpSpLocks/>
          </p:cNvGrpSpPr>
          <p:nvPr/>
        </p:nvGrpSpPr>
        <p:grpSpPr bwMode="auto">
          <a:xfrm>
            <a:off x="685800" y="457200"/>
            <a:ext cx="7772400" cy="1143000"/>
            <a:chOff x="432" y="432"/>
            <a:chExt cx="4896" cy="720"/>
          </a:xfrm>
        </p:grpSpPr>
        <p:grpSp>
          <p:nvGrpSpPr>
            <p:cNvPr id="11268" name="Group 12">
              <a:extLst>
                <a:ext uri="{FF2B5EF4-FFF2-40B4-BE49-F238E27FC236}">
                  <a16:creationId xmlns:a16="http://schemas.microsoft.com/office/drawing/2014/main" id="{592F9A83-FDA9-8CB8-F41A-7AFD264818AF}"/>
                </a:ext>
              </a:extLst>
            </p:cNvPr>
            <p:cNvGrpSpPr>
              <a:grpSpLocks/>
            </p:cNvGrpSpPr>
            <p:nvPr/>
          </p:nvGrpSpPr>
          <p:grpSpPr bwMode="auto">
            <a:xfrm>
              <a:off x="2640" y="672"/>
              <a:ext cx="2688" cy="288"/>
              <a:chOff x="2640" y="672"/>
              <a:chExt cx="2688" cy="288"/>
            </a:xfrm>
          </p:grpSpPr>
          <p:sp>
            <p:nvSpPr>
              <p:cNvPr id="11270" name="Line 13">
                <a:extLst>
                  <a:ext uri="{FF2B5EF4-FFF2-40B4-BE49-F238E27FC236}">
                    <a16:creationId xmlns:a16="http://schemas.microsoft.com/office/drawing/2014/main" id="{262C2B38-6182-3CB7-6876-93A891484E20}"/>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1271" name="Line 14">
                <a:extLst>
                  <a:ext uri="{FF2B5EF4-FFF2-40B4-BE49-F238E27FC236}">
                    <a16:creationId xmlns:a16="http://schemas.microsoft.com/office/drawing/2014/main" id="{FBECA600-5490-534A-9603-F743170E5A91}"/>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1272" name="Line 15">
                <a:extLst>
                  <a:ext uri="{FF2B5EF4-FFF2-40B4-BE49-F238E27FC236}">
                    <a16:creationId xmlns:a16="http://schemas.microsoft.com/office/drawing/2014/main" id="{65EC535E-B587-FFA7-3B5F-6799EB490FBA}"/>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1269" name="Rectangle 16">
              <a:extLst>
                <a:ext uri="{FF2B5EF4-FFF2-40B4-BE49-F238E27FC236}">
                  <a16:creationId xmlns:a16="http://schemas.microsoft.com/office/drawing/2014/main" id="{2FAEEA46-C164-420B-BF7B-E39B5AA875B4}"/>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D128064-3AA8-2E45-3AFF-75FEC8148072}"/>
              </a:ext>
            </a:extLst>
          </p:cNvPr>
          <p:cNvSpPr>
            <a:spLocks noGrp="1" noChangeArrowheads="1"/>
          </p:cNvSpPr>
          <p:nvPr>
            <p:ph type="body" idx="1"/>
          </p:nvPr>
        </p:nvSpPr>
        <p:spPr>
          <a:xfrm>
            <a:off x="685800" y="2057400"/>
            <a:ext cx="8229600" cy="3733800"/>
          </a:xfrm>
        </p:spPr>
        <p:txBody>
          <a:bodyPr/>
          <a:lstStyle/>
          <a:p>
            <a:pPr marL="609600" indent="-609600" eaLnBrk="1" hangingPunct="1">
              <a:lnSpc>
                <a:spcPct val="150000"/>
              </a:lnSpc>
              <a:buFont typeface="+mj-lt"/>
              <a:buAutoNum type="arabicPeriod" startAt="4"/>
            </a:pPr>
            <a:r>
              <a:rPr lang="en-US" altLang="es-ES" sz="2800" dirty="0">
                <a:latin typeface="Century Gothic" panose="020B0502020202020204" pitchFamily="34" charset="0"/>
                <a:cs typeface="Times New Roman" panose="02020603050405020304" pitchFamily="18" charset="0"/>
              </a:rPr>
              <a:t>Bad doctrine leads to bad </a:t>
            </a:r>
            <a:r>
              <a:rPr lang="en-US" altLang="es-ES" sz="2800" b="1" u="sng" dirty="0">
                <a:latin typeface="Century Gothic" panose="020B0502020202020204" pitchFamily="34" charset="0"/>
                <a:cs typeface="Times New Roman" panose="02020603050405020304" pitchFamily="18" charset="0"/>
              </a:rPr>
              <a:t>living</a:t>
            </a:r>
            <a:r>
              <a:rPr lang="en-US" altLang="es-ES" sz="2800" dirty="0">
                <a:latin typeface="Century Gothic" panose="020B0502020202020204" pitchFamily="34" charset="0"/>
                <a:cs typeface="Times New Roman" panose="02020603050405020304" pitchFamily="18" charset="0"/>
              </a:rPr>
              <a:t>.  	     “. . . </a:t>
            </a:r>
            <a:r>
              <a:rPr lang="en-US" altLang="es-ES" sz="2800" dirty="0">
                <a:solidFill>
                  <a:srgbClr val="FFFFCC"/>
                </a:solidFill>
                <a:latin typeface="Century Gothic" panose="020B0502020202020204" pitchFamily="34" charset="0"/>
                <a:cs typeface="Times New Roman" panose="02020603050405020304" pitchFamily="18" charset="0"/>
              </a:rPr>
              <a:t>ungodly persons who turn the grace of our God into licentiousness and deny our only Master and Lord, Jesus Christ</a:t>
            </a:r>
            <a:r>
              <a:rPr lang="en-US" altLang="es-ES" sz="2800" dirty="0">
                <a:latin typeface="Century Gothic" panose="020B0502020202020204" pitchFamily="34" charset="0"/>
                <a:cs typeface="Times New Roman" panose="02020603050405020304" pitchFamily="18" charset="0"/>
              </a:rPr>
              <a:t>.” </a:t>
            </a:r>
            <a:r>
              <a:rPr lang="en-US" altLang="es-ES" sz="2800" dirty="0">
                <a:latin typeface="Century Gothic" panose="020B0502020202020204" pitchFamily="34" charset="0"/>
              </a:rPr>
              <a:t> </a:t>
            </a:r>
          </a:p>
        </p:txBody>
      </p:sp>
      <p:grpSp>
        <p:nvGrpSpPr>
          <p:cNvPr id="11267" name="Group 11">
            <a:extLst>
              <a:ext uri="{FF2B5EF4-FFF2-40B4-BE49-F238E27FC236}">
                <a16:creationId xmlns:a16="http://schemas.microsoft.com/office/drawing/2014/main" id="{18B0AE49-0EB1-553B-93E3-45C256D50552}"/>
              </a:ext>
            </a:extLst>
          </p:cNvPr>
          <p:cNvGrpSpPr>
            <a:grpSpLocks/>
          </p:cNvGrpSpPr>
          <p:nvPr/>
        </p:nvGrpSpPr>
        <p:grpSpPr bwMode="auto">
          <a:xfrm>
            <a:off x="685800" y="457200"/>
            <a:ext cx="7772400" cy="1143000"/>
            <a:chOff x="432" y="432"/>
            <a:chExt cx="4896" cy="720"/>
          </a:xfrm>
        </p:grpSpPr>
        <p:grpSp>
          <p:nvGrpSpPr>
            <p:cNvPr id="11268" name="Group 12">
              <a:extLst>
                <a:ext uri="{FF2B5EF4-FFF2-40B4-BE49-F238E27FC236}">
                  <a16:creationId xmlns:a16="http://schemas.microsoft.com/office/drawing/2014/main" id="{592F9A83-FDA9-8CB8-F41A-7AFD264818AF}"/>
                </a:ext>
              </a:extLst>
            </p:cNvPr>
            <p:cNvGrpSpPr>
              <a:grpSpLocks/>
            </p:cNvGrpSpPr>
            <p:nvPr/>
          </p:nvGrpSpPr>
          <p:grpSpPr bwMode="auto">
            <a:xfrm>
              <a:off x="2640" y="672"/>
              <a:ext cx="2688" cy="288"/>
              <a:chOff x="2640" y="672"/>
              <a:chExt cx="2688" cy="288"/>
            </a:xfrm>
          </p:grpSpPr>
          <p:sp>
            <p:nvSpPr>
              <p:cNvPr id="11270" name="Line 13">
                <a:extLst>
                  <a:ext uri="{FF2B5EF4-FFF2-40B4-BE49-F238E27FC236}">
                    <a16:creationId xmlns:a16="http://schemas.microsoft.com/office/drawing/2014/main" id="{262C2B38-6182-3CB7-6876-93A891484E20}"/>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1271" name="Line 14">
                <a:extLst>
                  <a:ext uri="{FF2B5EF4-FFF2-40B4-BE49-F238E27FC236}">
                    <a16:creationId xmlns:a16="http://schemas.microsoft.com/office/drawing/2014/main" id="{FBECA600-5490-534A-9603-F743170E5A91}"/>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1272" name="Line 15">
                <a:extLst>
                  <a:ext uri="{FF2B5EF4-FFF2-40B4-BE49-F238E27FC236}">
                    <a16:creationId xmlns:a16="http://schemas.microsoft.com/office/drawing/2014/main" id="{65EC535E-B587-FFA7-3B5F-6799EB490FBA}"/>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1269" name="Rectangle 16">
              <a:extLst>
                <a:ext uri="{FF2B5EF4-FFF2-40B4-BE49-F238E27FC236}">
                  <a16:creationId xmlns:a16="http://schemas.microsoft.com/office/drawing/2014/main" id="{2FAEEA46-C164-420B-BF7B-E39B5AA875B4}"/>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Tree>
    <p:extLst>
      <p:ext uri="{BB962C8B-B14F-4D97-AF65-F5344CB8AC3E}">
        <p14:creationId xmlns:p14="http://schemas.microsoft.com/office/powerpoint/2010/main" val="32229804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A6ECFF65-8FD1-BAED-5D75-8FA0F86FAA66}"/>
              </a:ext>
            </a:extLst>
          </p:cNvPr>
          <p:cNvSpPr>
            <a:spLocks noGrp="1" noChangeArrowheads="1"/>
          </p:cNvSpPr>
          <p:nvPr>
            <p:ph type="subTitle" idx="1"/>
          </p:nvPr>
        </p:nvSpPr>
        <p:spPr>
          <a:xfrm>
            <a:off x="685800" y="2514600"/>
            <a:ext cx="7772400" cy="1752600"/>
          </a:xfrm>
        </p:spPr>
        <p:txBody>
          <a:bodyPr/>
          <a:lstStyle/>
          <a:p>
            <a:pPr marL="742950" indent="-742950" algn="l" eaLnBrk="1" hangingPunct="1">
              <a:buFont typeface="+mj-lt"/>
              <a:buAutoNum type="arabicPeriod" startAt="2"/>
            </a:pPr>
            <a:r>
              <a:rPr lang="en-US" altLang="es-ES" sz="4000" dirty="0">
                <a:latin typeface="Century Gothic" panose="020B0502020202020204" pitchFamily="34" charset="0"/>
                <a:cs typeface="Times New Roman" panose="02020603050405020304" pitchFamily="18" charset="0"/>
              </a:rPr>
              <a:t>Because cult members need the Lord Jesus Christ as their </a:t>
            </a:r>
            <a:r>
              <a:rPr lang="en-US" altLang="es-ES" sz="4000" b="1" u="sng" dirty="0">
                <a:latin typeface="Century Gothic" panose="020B0502020202020204" pitchFamily="34" charset="0"/>
                <a:cs typeface="Times New Roman" panose="02020603050405020304" pitchFamily="18" charset="0"/>
              </a:rPr>
              <a:t>Savior</a:t>
            </a:r>
            <a:r>
              <a:rPr lang="en-US" altLang="es-ES" sz="4000" dirty="0">
                <a:latin typeface="Century Gothic" panose="020B0502020202020204" pitchFamily="34" charset="0"/>
                <a:cs typeface="Times New Roman" panose="02020603050405020304" pitchFamily="18" charset="0"/>
              </a:rPr>
              <a:t>.</a:t>
            </a:r>
            <a:r>
              <a:rPr lang="en-US" altLang="es-ES" sz="4000" dirty="0">
                <a:latin typeface="Century Gothic" panose="020B0502020202020204" pitchFamily="34" charset="0"/>
              </a:rPr>
              <a:t> </a:t>
            </a:r>
          </a:p>
          <a:p>
            <a:pPr algn="l" eaLnBrk="1" hangingPunct="1"/>
            <a:endParaRPr lang="en-US" altLang="es-ES" sz="4000" dirty="0">
              <a:latin typeface="Century Gothic" panose="020B0502020202020204" pitchFamily="34" charset="0"/>
            </a:endParaRPr>
          </a:p>
        </p:txBody>
      </p:sp>
      <p:sp>
        <p:nvSpPr>
          <p:cNvPr id="4" name="Rectangle 3">
            <a:extLst>
              <a:ext uri="{FF2B5EF4-FFF2-40B4-BE49-F238E27FC236}">
                <a16:creationId xmlns:a16="http://schemas.microsoft.com/office/drawing/2014/main" id="{BF19D2AA-6665-A512-B25D-B27C71B9DBC4}"/>
              </a:ext>
            </a:extLst>
          </p:cNvPr>
          <p:cNvSpPr txBox="1">
            <a:spLocks noChangeArrowheads="1"/>
          </p:cNvSpPr>
          <p:nvPr/>
        </p:nvSpPr>
        <p:spPr bwMode="auto">
          <a:xfrm>
            <a:off x="381000" y="838200"/>
            <a:ext cx="8382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2178176C-4973-7C7B-C7A5-0F8410639968}"/>
              </a:ext>
            </a:extLst>
          </p:cNvPr>
          <p:cNvGrpSpPr>
            <a:grpSpLocks/>
          </p:cNvGrpSpPr>
          <p:nvPr/>
        </p:nvGrpSpPr>
        <p:grpSpPr bwMode="auto">
          <a:xfrm>
            <a:off x="685800" y="457200"/>
            <a:ext cx="8001000" cy="1143000"/>
            <a:chOff x="432" y="432"/>
            <a:chExt cx="4896" cy="720"/>
          </a:xfrm>
        </p:grpSpPr>
        <p:grpSp>
          <p:nvGrpSpPr>
            <p:cNvPr id="13316" name="Group 3">
              <a:extLst>
                <a:ext uri="{FF2B5EF4-FFF2-40B4-BE49-F238E27FC236}">
                  <a16:creationId xmlns:a16="http://schemas.microsoft.com/office/drawing/2014/main" id="{16A780BB-2FA6-AA0E-A1E1-13BD676BEBA7}"/>
                </a:ext>
              </a:extLst>
            </p:cNvPr>
            <p:cNvGrpSpPr>
              <a:grpSpLocks/>
            </p:cNvGrpSpPr>
            <p:nvPr/>
          </p:nvGrpSpPr>
          <p:grpSpPr bwMode="auto">
            <a:xfrm>
              <a:off x="2640" y="672"/>
              <a:ext cx="2688" cy="288"/>
              <a:chOff x="2640" y="672"/>
              <a:chExt cx="2688" cy="288"/>
            </a:xfrm>
          </p:grpSpPr>
          <p:sp>
            <p:nvSpPr>
              <p:cNvPr id="13318" name="Line 4">
                <a:extLst>
                  <a:ext uri="{FF2B5EF4-FFF2-40B4-BE49-F238E27FC236}">
                    <a16:creationId xmlns:a16="http://schemas.microsoft.com/office/drawing/2014/main" id="{30856D7A-5960-D334-44FE-2FD2BCDDC9D0}"/>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3319" name="Line 5">
                <a:extLst>
                  <a:ext uri="{FF2B5EF4-FFF2-40B4-BE49-F238E27FC236}">
                    <a16:creationId xmlns:a16="http://schemas.microsoft.com/office/drawing/2014/main" id="{B89755AC-E07A-2505-31A3-84031E793BB3}"/>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3320" name="Line 6">
                <a:extLst>
                  <a:ext uri="{FF2B5EF4-FFF2-40B4-BE49-F238E27FC236}">
                    <a16:creationId xmlns:a16="http://schemas.microsoft.com/office/drawing/2014/main" id="{0CD3AA15-3989-A7EA-9B30-5F40E7418BED}"/>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3317" name="Rectangle 7">
              <a:extLst>
                <a:ext uri="{FF2B5EF4-FFF2-40B4-BE49-F238E27FC236}">
                  <a16:creationId xmlns:a16="http://schemas.microsoft.com/office/drawing/2014/main" id="{A4EA80AA-7369-8A11-0123-F11A91DBBF6C}"/>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E</a:t>
              </a:r>
              <a:r>
                <a:rPr lang="en-US" altLang="es-ES" sz="4400" b="1">
                  <a:solidFill>
                    <a:schemeClr val="tx2"/>
                  </a:solidFill>
                  <a:latin typeface="Humanst521 BT" pitchFamily="34" charset="0"/>
                </a:rPr>
                <a:t>PH</a:t>
              </a:r>
              <a:r>
                <a:rPr lang="en-US" altLang="es-ES" sz="4800" b="1">
                  <a:solidFill>
                    <a:schemeClr val="tx2"/>
                  </a:solidFill>
                  <a:latin typeface="Humanst521 BT" pitchFamily="34" charset="0"/>
                </a:rPr>
                <a:t>.</a:t>
              </a:r>
              <a:r>
                <a:rPr lang="en-US" altLang="es-ES" sz="5400" b="1">
                  <a:solidFill>
                    <a:schemeClr val="tx2"/>
                  </a:solidFill>
                  <a:latin typeface="Humanst521 BT" pitchFamily="34" charset="0"/>
                </a:rPr>
                <a:t> 2:1–7</a:t>
              </a:r>
            </a:p>
          </p:txBody>
        </p:sp>
      </p:grpSp>
      <p:sp>
        <p:nvSpPr>
          <p:cNvPr id="13315" name="Rectangle 8">
            <a:extLst>
              <a:ext uri="{FF2B5EF4-FFF2-40B4-BE49-F238E27FC236}">
                <a16:creationId xmlns:a16="http://schemas.microsoft.com/office/drawing/2014/main" id="{D272532B-EA92-59DF-F96C-9B6D35AB55A0}"/>
              </a:ext>
            </a:extLst>
          </p:cNvPr>
          <p:cNvSpPr>
            <a:spLocks noChangeArrowheads="1"/>
          </p:cNvSpPr>
          <p:nvPr/>
        </p:nvSpPr>
        <p:spPr bwMode="auto">
          <a:xfrm>
            <a:off x="678873" y="1600200"/>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b="1" dirty="0">
                <a:latin typeface="Century Gothic" panose="020B0502020202020204" pitchFamily="34" charset="0"/>
                <a:cs typeface="Times New Roman" panose="02020603050405020304" pitchFamily="18" charset="0"/>
              </a:rPr>
              <a:t>“</a:t>
            </a:r>
            <a:r>
              <a:rPr lang="en-US" altLang="es-ES" dirty="0">
                <a:latin typeface="Century Gothic" panose="020B0502020202020204" pitchFamily="34" charset="0"/>
                <a:cs typeface="Times New Roman" panose="02020603050405020304" pitchFamily="18" charset="0"/>
              </a:rPr>
              <a:t>And you were dead in your trespasses and sins, in which you formerly walked according to the course of this world, according to the prince of the power of the air, of the spirit that is now working in the sons of disobedience. . . </a:t>
            </a:r>
          </a:p>
        </p:txBody>
      </p:sp>
    </p:spTree>
    <p:extLst>
      <p:ext uri="{BB962C8B-B14F-4D97-AF65-F5344CB8AC3E}">
        <p14:creationId xmlns:p14="http://schemas.microsoft.com/office/powerpoint/2010/main" val="116759179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2178176C-4973-7C7B-C7A5-0F8410639968}"/>
              </a:ext>
            </a:extLst>
          </p:cNvPr>
          <p:cNvGrpSpPr>
            <a:grpSpLocks/>
          </p:cNvGrpSpPr>
          <p:nvPr/>
        </p:nvGrpSpPr>
        <p:grpSpPr bwMode="auto">
          <a:xfrm>
            <a:off x="685800" y="457200"/>
            <a:ext cx="8001000" cy="1143000"/>
            <a:chOff x="432" y="432"/>
            <a:chExt cx="4896" cy="720"/>
          </a:xfrm>
        </p:grpSpPr>
        <p:grpSp>
          <p:nvGrpSpPr>
            <p:cNvPr id="13316" name="Group 3">
              <a:extLst>
                <a:ext uri="{FF2B5EF4-FFF2-40B4-BE49-F238E27FC236}">
                  <a16:creationId xmlns:a16="http://schemas.microsoft.com/office/drawing/2014/main" id="{16A780BB-2FA6-AA0E-A1E1-13BD676BEBA7}"/>
                </a:ext>
              </a:extLst>
            </p:cNvPr>
            <p:cNvGrpSpPr>
              <a:grpSpLocks/>
            </p:cNvGrpSpPr>
            <p:nvPr/>
          </p:nvGrpSpPr>
          <p:grpSpPr bwMode="auto">
            <a:xfrm>
              <a:off x="2640" y="672"/>
              <a:ext cx="2688" cy="288"/>
              <a:chOff x="2640" y="672"/>
              <a:chExt cx="2688" cy="288"/>
            </a:xfrm>
          </p:grpSpPr>
          <p:sp>
            <p:nvSpPr>
              <p:cNvPr id="13318" name="Line 4">
                <a:extLst>
                  <a:ext uri="{FF2B5EF4-FFF2-40B4-BE49-F238E27FC236}">
                    <a16:creationId xmlns:a16="http://schemas.microsoft.com/office/drawing/2014/main" id="{30856D7A-5960-D334-44FE-2FD2BCDDC9D0}"/>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3319" name="Line 5">
                <a:extLst>
                  <a:ext uri="{FF2B5EF4-FFF2-40B4-BE49-F238E27FC236}">
                    <a16:creationId xmlns:a16="http://schemas.microsoft.com/office/drawing/2014/main" id="{B89755AC-E07A-2505-31A3-84031E793BB3}"/>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3320" name="Line 6">
                <a:extLst>
                  <a:ext uri="{FF2B5EF4-FFF2-40B4-BE49-F238E27FC236}">
                    <a16:creationId xmlns:a16="http://schemas.microsoft.com/office/drawing/2014/main" id="{0CD3AA15-3989-A7EA-9B30-5F40E7418BED}"/>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3317" name="Rectangle 7">
              <a:extLst>
                <a:ext uri="{FF2B5EF4-FFF2-40B4-BE49-F238E27FC236}">
                  <a16:creationId xmlns:a16="http://schemas.microsoft.com/office/drawing/2014/main" id="{A4EA80AA-7369-8A11-0123-F11A91DBBF6C}"/>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E</a:t>
              </a:r>
              <a:r>
                <a:rPr lang="en-US" altLang="es-ES" sz="4400" b="1">
                  <a:solidFill>
                    <a:schemeClr val="tx2"/>
                  </a:solidFill>
                  <a:latin typeface="Humanst521 BT" pitchFamily="34" charset="0"/>
                </a:rPr>
                <a:t>PH</a:t>
              </a:r>
              <a:r>
                <a:rPr lang="en-US" altLang="es-ES" sz="4800" b="1">
                  <a:solidFill>
                    <a:schemeClr val="tx2"/>
                  </a:solidFill>
                  <a:latin typeface="Humanst521 BT" pitchFamily="34" charset="0"/>
                </a:rPr>
                <a:t>.</a:t>
              </a:r>
              <a:r>
                <a:rPr lang="en-US" altLang="es-ES" sz="5400" b="1">
                  <a:solidFill>
                    <a:schemeClr val="tx2"/>
                  </a:solidFill>
                  <a:latin typeface="Humanst521 BT" pitchFamily="34" charset="0"/>
                </a:rPr>
                <a:t> 2:1–7</a:t>
              </a:r>
            </a:p>
          </p:txBody>
        </p:sp>
      </p:grpSp>
      <p:sp>
        <p:nvSpPr>
          <p:cNvPr id="13315" name="Rectangle 8">
            <a:extLst>
              <a:ext uri="{FF2B5EF4-FFF2-40B4-BE49-F238E27FC236}">
                <a16:creationId xmlns:a16="http://schemas.microsoft.com/office/drawing/2014/main" id="{D272532B-EA92-59DF-F96C-9B6D35AB55A0}"/>
              </a:ext>
            </a:extLst>
          </p:cNvPr>
          <p:cNvSpPr>
            <a:spLocks noChangeArrowheads="1"/>
          </p:cNvSpPr>
          <p:nvPr/>
        </p:nvSpPr>
        <p:spPr bwMode="auto">
          <a:xfrm>
            <a:off x="571500" y="1828799"/>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b="1" dirty="0">
                <a:latin typeface="Century Gothic" panose="020B0502020202020204" pitchFamily="34" charset="0"/>
                <a:cs typeface="Times New Roman" panose="02020603050405020304" pitchFamily="18" charset="0"/>
              </a:rPr>
              <a:t>“</a:t>
            </a:r>
            <a:r>
              <a:rPr lang="en-US" altLang="es-ES" dirty="0">
                <a:latin typeface="Century Gothic" panose="020B0502020202020204" pitchFamily="34" charset="0"/>
                <a:cs typeface="Times New Roman" panose="02020603050405020304" pitchFamily="18" charset="0"/>
              </a:rPr>
              <a:t>Among them we too all formerly lived in the lusts of our flesh, indulging the desires of the flesh and of the mind, and were by nature children of wrath, even as the rest. .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8">
            <a:extLst>
              <a:ext uri="{FF2B5EF4-FFF2-40B4-BE49-F238E27FC236}">
                <a16:creationId xmlns:a16="http://schemas.microsoft.com/office/drawing/2014/main" id="{CD3B3CC0-678E-C2D4-4D43-065CC4EEE063}"/>
              </a:ext>
            </a:extLst>
          </p:cNvPr>
          <p:cNvSpPr>
            <a:spLocks noChangeArrowheads="1"/>
          </p:cNvSpPr>
          <p:nvPr/>
        </p:nvSpPr>
        <p:spPr bwMode="auto">
          <a:xfrm>
            <a:off x="609600" y="1447800"/>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dirty="0">
                <a:latin typeface="Century Gothic" panose="020B0502020202020204" pitchFamily="34" charset="0"/>
                <a:cs typeface="Times New Roman" panose="02020603050405020304" pitchFamily="18" charset="0"/>
              </a:rPr>
              <a:t>“But God, being rich in mercy, because of His great love with which He loved us, even when we were dead in our transgressions, made us alive together with Christ (by grace you have been saved), . . .</a:t>
            </a:r>
          </a:p>
        </p:txBody>
      </p:sp>
      <p:grpSp>
        <p:nvGrpSpPr>
          <p:cNvPr id="14339" name="Group 9">
            <a:extLst>
              <a:ext uri="{FF2B5EF4-FFF2-40B4-BE49-F238E27FC236}">
                <a16:creationId xmlns:a16="http://schemas.microsoft.com/office/drawing/2014/main" id="{46E04C45-CC7F-F4C0-7383-74D3C089CC68}"/>
              </a:ext>
            </a:extLst>
          </p:cNvPr>
          <p:cNvGrpSpPr>
            <a:grpSpLocks/>
          </p:cNvGrpSpPr>
          <p:nvPr/>
        </p:nvGrpSpPr>
        <p:grpSpPr bwMode="auto">
          <a:xfrm>
            <a:off x="685800" y="457200"/>
            <a:ext cx="8001000" cy="1143000"/>
            <a:chOff x="432" y="432"/>
            <a:chExt cx="4896" cy="720"/>
          </a:xfrm>
        </p:grpSpPr>
        <p:grpSp>
          <p:nvGrpSpPr>
            <p:cNvPr id="14340" name="Group 10">
              <a:extLst>
                <a:ext uri="{FF2B5EF4-FFF2-40B4-BE49-F238E27FC236}">
                  <a16:creationId xmlns:a16="http://schemas.microsoft.com/office/drawing/2014/main" id="{90FBBFF4-FD22-AC08-2069-1402F8A5D085}"/>
                </a:ext>
              </a:extLst>
            </p:cNvPr>
            <p:cNvGrpSpPr>
              <a:grpSpLocks/>
            </p:cNvGrpSpPr>
            <p:nvPr/>
          </p:nvGrpSpPr>
          <p:grpSpPr bwMode="auto">
            <a:xfrm>
              <a:off x="2640" y="672"/>
              <a:ext cx="2688" cy="288"/>
              <a:chOff x="2640" y="672"/>
              <a:chExt cx="2688" cy="288"/>
            </a:xfrm>
          </p:grpSpPr>
          <p:sp>
            <p:nvSpPr>
              <p:cNvPr id="14342" name="Line 11">
                <a:extLst>
                  <a:ext uri="{FF2B5EF4-FFF2-40B4-BE49-F238E27FC236}">
                    <a16:creationId xmlns:a16="http://schemas.microsoft.com/office/drawing/2014/main" id="{771FBC7E-0CD7-48C0-5F7F-27CE7544206A}"/>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4343" name="Line 12">
                <a:extLst>
                  <a:ext uri="{FF2B5EF4-FFF2-40B4-BE49-F238E27FC236}">
                    <a16:creationId xmlns:a16="http://schemas.microsoft.com/office/drawing/2014/main" id="{B32822DC-6D94-DBB1-B04A-E1B6A8863B44}"/>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4344" name="Line 13">
                <a:extLst>
                  <a:ext uri="{FF2B5EF4-FFF2-40B4-BE49-F238E27FC236}">
                    <a16:creationId xmlns:a16="http://schemas.microsoft.com/office/drawing/2014/main" id="{7B4AD851-58E9-B219-0595-2E33D0FDB2D6}"/>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4341" name="Rectangle 14">
              <a:extLst>
                <a:ext uri="{FF2B5EF4-FFF2-40B4-BE49-F238E27FC236}">
                  <a16:creationId xmlns:a16="http://schemas.microsoft.com/office/drawing/2014/main" id="{1105F110-2250-98B5-B6A4-3C9B0A7D780D}"/>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E</a:t>
              </a:r>
              <a:r>
                <a:rPr lang="en-US" altLang="es-ES" sz="4400" b="1">
                  <a:solidFill>
                    <a:schemeClr val="tx2"/>
                  </a:solidFill>
                  <a:latin typeface="Humanst521 BT" pitchFamily="34" charset="0"/>
                </a:rPr>
                <a:t>PH</a:t>
              </a:r>
              <a:r>
                <a:rPr lang="en-US" altLang="es-ES" sz="4800" b="1">
                  <a:solidFill>
                    <a:schemeClr val="tx2"/>
                  </a:solidFill>
                  <a:latin typeface="Humanst521 BT" pitchFamily="34" charset="0"/>
                </a:rPr>
                <a:t>.</a:t>
              </a:r>
              <a:r>
                <a:rPr lang="en-US" altLang="es-ES" sz="5400" b="1">
                  <a:solidFill>
                    <a:schemeClr val="tx2"/>
                  </a:solidFill>
                  <a:latin typeface="Humanst521 BT" pitchFamily="34" charset="0"/>
                </a:rPr>
                <a:t> 2:1–7</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8">
            <a:extLst>
              <a:ext uri="{FF2B5EF4-FFF2-40B4-BE49-F238E27FC236}">
                <a16:creationId xmlns:a16="http://schemas.microsoft.com/office/drawing/2014/main" id="{0F4E1712-793B-EDFC-F8F7-2B51393B5948}"/>
              </a:ext>
            </a:extLst>
          </p:cNvPr>
          <p:cNvSpPr>
            <a:spLocks noChangeArrowheads="1"/>
          </p:cNvSpPr>
          <p:nvPr/>
        </p:nvSpPr>
        <p:spPr bwMode="auto">
          <a:xfrm>
            <a:off x="609600" y="1447800"/>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dirty="0">
                <a:latin typeface="Century Gothic" panose="020B0502020202020204" pitchFamily="34" charset="0"/>
                <a:cs typeface="Times New Roman" panose="02020603050405020304" pitchFamily="18" charset="0"/>
              </a:rPr>
              <a:t>“and raised us up with Him, and seated us with Him in the heavenly </a:t>
            </a:r>
            <a:r>
              <a:rPr lang="en-US" altLang="es-ES" i="1" dirty="0">
                <a:latin typeface="Century Gothic" panose="020B0502020202020204" pitchFamily="34" charset="0"/>
                <a:cs typeface="Times New Roman" panose="02020603050405020304" pitchFamily="18" charset="0"/>
              </a:rPr>
              <a:t>places </a:t>
            </a:r>
            <a:r>
              <a:rPr lang="en-US" altLang="es-ES" dirty="0">
                <a:latin typeface="Century Gothic" panose="020B0502020202020204" pitchFamily="34" charset="0"/>
                <a:cs typeface="Times New Roman" panose="02020603050405020304" pitchFamily="18" charset="0"/>
              </a:rPr>
              <a:t>in Christ Jesus, so that in the ages to come He might show the surpassing riches of His grace in kindness toward us in Christ Jesus.” </a:t>
            </a:r>
          </a:p>
        </p:txBody>
      </p:sp>
      <p:grpSp>
        <p:nvGrpSpPr>
          <p:cNvPr id="15363" name="Group 15">
            <a:extLst>
              <a:ext uri="{FF2B5EF4-FFF2-40B4-BE49-F238E27FC236}">
                <a16:creationId xmlns:a16="http://schemas.microsoft.com/office/drawing/2014/main" id="{A45C633E-8B6B-8029-8187-78767317C4E5}"/>
              </a:ext>
            </a:extLst>
          </p:cNvPr>
          <p:cNvGrpSpPr>
            <a:grpSpLocks/>
          </p:cNvGrpSpPr>
          <p:nvPr/>
        </p:nvGrpSpPr>
        <p:grpSpPr bwMode="auto">
          <a:xfrm>
            <a:off x="685800" y="457200"/>
            <a:ext cx="8001000" cy="1143000"/>
            <a:chOff x="432" y="432"/>
            <a:chExt cx="4896" cy="720"/>
          </a:xfrm>
        </p:grpSpPr>
        <p:grpSp>
          <p:nvGrpSpPr>
            <p:cNvPr id="15364" name="Group 16">
              <a:extLst>
                <a:ext uri="{FF2B5EF4-FFF2-40B4-BE49-F238E27FC236}">
                  <a16:creationId xmlns:a16="http://schemas.microsoft.com/office/drawing/2014/main" id="{26915B43-6300-07CC-9CE3-980A0F17C4B0}"/>
                </a:ext>
              </a:extLst>
            </p:cNvPr>
            <p:cNvGrpSpPr>
              <a:grpSpLocks/>
            </p:cNvGrpSpPr>
            <p:nvPr/>
          </p:nvGrpSpPr>
          <p:grpSpPr bwMode="auto">
            <a:xfrm>
              <a:off x="2640" y="672"/>
              <a:ext cx="2688" cy="288"/>
              <a:chOff x="2640" y="672"/>
              <a:chExt cx="2688" cy="288"/>
            </a:xfrm>
          </p:grpSpPr>
          <p:sp>
            <p:nvSpPr>
              <p:cNvPr id="15366" name="Line 17">
                <a:extLst>
                  <a:ext uri="{FF2B5EF4-FFF2-40B4-BE49-F238E27FC236}">
                    <a16:creationId xmlns:a16="http://schemas.microsoft.com/office/drawing/2014/main" id="{B44073AC-317D-32CA-C86D-BD43481DFDE5}"/>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5367" name="Line 18">
                <a:extLst>
                  <a:ext uri="{FF2B5EF4-FFF2-40B4-BE49-F238E27FC236}">
                    <a16:creationId xmlns:a16="http://schemas.microsoft.com/office/drawing/2014/main" id="{867D0E72-CF68-F6EC-7D13-4E5FCB92F386}"/>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5368" name="Line 19">
                <a:extLst>
                  <a:ext uri="{FF2B5EF4-FFF2-40B4-BE49-F238E27FC236}">
                    <a16:creationId xmlns:a16="http://schemas.microsoft.com/office/drawing/2014/main" id="{795D700D-B3D8-C104-C7C8-5482ED71C134}"/>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5365" name="Rectangle 20">
              <a:extLst>
                <a:ext uri="{FF2B5EF4-FFF2-40B4-BE49-F238E27FC236}">
                  <a16:creationId xmlns:a16="http://schemas.microsoft.com/office/drawing/2014/main" id="{AC65FE34-E42B-E20A-3BEF-5EBD7E82F99E}"/>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E</a:t>
              </a:r>
              <a:r>
                <a:rPr lang="en-US" altLang="es-ES" sz="4400" b="1">
                  <a:solidFill>
                    <a:schemeClr val="tx2"/>
                  </a:solidFill>
                  <a:latin typeface="Humanst521 BT" pitchFamily="34" charset="0"/>
                </a:rPr>
                <a:t>PH</a:t>
              </a:r>
              <a:r>
                <a:rPr lang="en-US" altLang="es-ES" sz="4800" b="1">
                  <a:solidFill>
                    <a:schemeClr val="tx2"/>
                  </a:solidFill>
                  <a:latin typeface="Humanst521 BT" pitchFamily="34" charset="0"/>
                </a:rPr>
                <a:t>.</a:t>
              </a:r>
              <a:r>
                <a:rPr lang="en-US" altLang="es-ES" sz="5400" b="1">
                  <a:solidFill>
                    <a:schemeClr val="tx2"/>
                  </a:solidFill>
                  <a:latin typeface="Humanst521 BT" pitchFamily="34" charset="0"/>
                </a:rPr>
                <a:t> 2:1–7</a:t>
              </a:r>
            </a:p>
          </p:txBody>
        </p:sp>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9DA3C911-D274-CC3C-E4A9-B63F58B1EA5D}"/>
              </a:ext>
            </a:extLst>
          </p:cNvPr>
          <p:cNvSpPr>
            <a:spLocks noGrp="1" noChangeArrowheads="1"/>
          </p:cNvSpPr>
          <p:nvPr>
            <p:ph type="subTitle" idx="1"/>
          </p:nvPr>
        </p:nvSpPr>
        <p:spPr>
          <a:xfrm>
            <a:off x="609600" y="1828800"/>
            <a:ext cx="7772400" cy="1752600"/>
          </a:xfrm>
        </p:spPr>
        <p:txBody>
          <a:bodyPr/>
          <a:lstStyle/>
          <a:p>
            <a:pPr marL="742950" indent="-742950" algn="l" eaLnBrk="1" hangingPunct="1">
              <a:lnSpc>
                <a:spcPct val="150000"/>
              </a:lnSpc>
              <a:buFont typeface="+mj-lt"/>
              <a:buAutoNum type="arabicPeriod" startAt="3"/>
            </a:pPr>
            <a:r>
              <a:rPr lang="en-US" altLang="es-ES" sz="4000" dirty="0">
                <a:latin typeface="Century Gothic" panose="020B0502020202020204" pitchFamily="34" charset="0"/>
                <a:cs typeface="Times New Roman" panose="02020603050405020304" pitchFamily="18" charset="0"/>
              </a:rPr>
              <a:t>Because false </a:t>
            </a:r>
            <a:r>
              <a:rPr lang="en-US" altLang="es-ES" sz="4000" b="1" u="sng" dirty="0">
                <a:latin typeface="Century Gothic" panose="020B0502020202020204" pitchFamily="34" charset="0"/>
                <a:cs typeface="Times New Roman" panose="02020603050405020304" pitchFamily="18" charset="0"/>
              </a:rPr>
              <a:t>Prophets</a:t>
            </a:r>
            <a:r>
              <a:rPr lang="en-US" altLang="es-ES" sz="4000" dirty="0">
                <a:latin typeface="Century Gothic" panose="020B0502020202020204" pitchFamily="34" charset="0"/>
                <a:cs typeface="Times New Roman" panose="02020603050405020304" pitchFamily="18" charset="0"/>
              </a:rPr>
              <a:t> are working through cults and leading people away from </a:t>
            </a:r>
            <a:r>
              <a:rPr lang="en-US" altLang="es-ES" sz="4000" i="1" dirty="0">
                <a:latin typeface="Century Gothic" panose="020B0502020202020204" pitchFamily="34" charset="0"/>
                <a:cs typeface="Times New Roman" panose="02020603050405020304" pitchFamily="18" charset="0"/>
              </a:rPr>
              <a:t>Jesus</a:t>
            </a:r>
            <a:r>
              <a:rPr lang="en-US" altLang="es-ES" sz="4000" dirty="0">
                <a:latin typeface="Century Gothic" panose="020B0502020202020204" pitchFamily="34" charset="0"/>
                <a:cs typeface="Times New Roman" panose="02020603050405020304" pitchFamily="18" charset="0"/>
              </a:rPr>
              <a:t> and toward eternal </a:t>
            </a:r>
            <a:r>
              <a:rPr lang="en-US" altLang="es-ES" sz="4000" b="1" u="sng" dirty="0">
                <a:latin typeface="Century Gothic" panose="020B0502020202020204" pitchFamily="34" charset="0"/>
                <a:cs typeface="Times New Roman" panose="02020603050405020304" pitchFamily="18" charset="0"/>
              </a:rPr>
              <a:t>Destruction</a:t>
            </a:r>
            <a:r>
              <a:rPr lang="en-US" altLang="es-ES" sz="4000" dirty="0">
                <a:latin typeface="Century Gothic" panose="020B0502020202020204" pitchFamily="34" charset="0"/>
                <a:cs typeface="Times New Roman" panose="02020603050405020304" pitchFamily="18" charset="0"/>
              </a:rPr>
              <a:t>. </a:t>
            </a:r>
          </a:p>
        </p:txBody>
      </p:sp>
      <p:sp>
        <p:nvSpPr>
          <p:cNvPr id="5" name="Rectangle 3">
            <a:extLst>
              <a:ext uri="{FF2B5EF4-FFF2-40B4-BE49-F238E27FC236}">
                <a16:creationId xmlns:a16="http://schemas.microsoft.com/office/drawing/2014/main" id="{0872CC03-E8B0-0C92-4C96-EF6581DF5CD1}"/>
              </a:ext>
            </a:extLst>
          </p:cNvPr>
          <p:cNvSpPr txBox="1">
            <a:spLocks noChangeArrowheads="1"/>
          </p:cNvSpPr>
          <p:nvPr/>
        </p:nvSpPr>
        <p:spPr bwMode="auto">
          <a:xfrm>
            <a:off x="381000" y="609600"/>
            <a:ext cx="8382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8E5DD34-0E35-1BD7-4CE5-70B0BFF9FBD1}"/>
              </a:ext>
            </a:extLst>
          </p:cNvPr>
          <p:cNvSpPr>
            <a:spLocks noGrp="1" noChangeArrowheads="1"/>
          </p:cNvSpPr>
          <p:nvPr>
            <p:ph type="body" idx="1"/>
          </p:nvPr>
        </p:nvSpPr>
        <p:spPr>
          <a:xfrm>
            <a:off x="0" y="1752600"/>
            <a:ext cx="8610600" cy="4114800"/>
          </a:xfrm>
        </p:spPr>
        <p:txBody>
          <a:bodyPr/>
          <a:lstStyle/>
          <a:p>
            <a:pPr marL="609600" indent="-609600" eaLnBrk="1" hangingPunct="1">
              <a:lnSpc>
                <a:spcPct val="150000"/>
              </a:lnSpc>
              <a:buFontTx/>
              <a:buNone/>
            </a:pPr>
            <a:r>
              <a:rPr lang="en-US" altLang="es-ES" dirty="0">
                <a:latin typeface="Century Gothic" panose="020B0502020202020204" pitchFamily="34" charset="0"/>
                <a:cs typeface="Times New Roman" panose="02020603050405020304" pitchFamily="18" charset="0"/>
              </a:rPr>
              <a:t>	“But the Spirit explicitly says that in later times some will fall away from the faith, paying attention to deceitful spirits and doctrines of demons</a:t>
            </a:r>
            <a:r>
              <a:rPr lang="en-US" altLang="es-ES" i="1" dirty="0">
                <a:latin typeface="Century Gothic" panose="020B0502020202020204" pitchFamily="34" charset="0"/>
                <a:cs typeface="Times New Roman" panose="02020603050405020304" pitchFamily="18" charset="0"/>
              </a:rPr>
              <a:t> . . .”</a:t>
            </a:r>
            <a:r>
              <a:rPr lang="en-US" altLang="es-ES" dirty="0">
                <a:latin typeface="Century Gothic" panose="020B0502020202020204" pitchFamily="34" charset="0"/>
                <a:cs typeface="Times New Roman" panose="02020603050405020304" pitchFamily="18" charset="0"/>
              </a:rPr>
              <a:t> </a:t>
            </a:r>
            <a:r>
              <a:rPr lang="en-US" altLang="es-ES" i="1" dirty="0">
                <a:latin typeface="Century Gothic" panose="020B0502020202020204" pitchFamily="34" charset="0"/>
                <a:cs typeface="Times New Roman" panose="02020603050405020304" pitchFamily="18" charset="0"/>
              </a:rPr>
              <a:t> </a:t>
            </a:r>
          </a:p>
        </p:txBody>
      </p:sp>
      <p:grpSp>
        <p:nvGrpSpPr>
          <p:cNvPr id="17411" name="Group 3">
            <a:extLst>
              <a:ext uri="{FF2B5EF4-FFF2-40B4-BE49-F238E27FC236}">
                <a16:creationId xmlns:a16="http://schemas.microsoft.com/office/drawing/2014/main" id="{4B6786A4-0EB6-4A9A-7BA4-67C7A8AE501F}"/>
              </a:ext>
            </a:extLst>
          </p:cNvPr>
          <p:cNvGrpSpPr>
            <a:grpSpLocks/>
          </p:cNvGrpSpPr>
          <p:nvPr/>
        </p:nvGrpSpPr>
        <p:grpSpPr bwMode="auto">
          <a:xfrm>
            <a:off x="152400" y="457200"/>
            <a:ext cx="9037638" cy="1143000"/>
            <a:chOff x="432" y="432"/>
            <a:chExt cx="5349" cy="720"/>
          </a:xfrm>
        </p:grpSpPr>
        <p:grpSp>
          <p:nvGrpSpPr>
            <p:cNvPr id="17412" name="Group 4">
              <a:extLst>
                <a:ext uri="{FF2B5EF4-FFF2-40B4-BE49-F238E27FC236}">
                  <a16:creationId xmlns:a16="http://schemas.microsoft.com/office/drawing/2014/main" id="{A64884EA-0B34-EFF8-126C-7FDD5BFCC0FB}"/>
                </a:ext>
              </a:extLst>
            </p:cNvPr>
            <p:cNvGrpSpPr>
              <a:grpSpLocks/>
            </p:cNvGrpSpPr>
            <p:nvPr/>
          </p:nvGrpSpPr>
          <p:grpSpPr bwMode="auto">
            <a:xfrm>
              <a:off x="3093" y="672"/>
              <a:ext cx="2688" cy="288"/>
              <a:chOff x="3093" y="672"/>
              <a:chExt cx="2688" cy="288"/>
            </a:xfrm>
          </p:grpSpPr>
          <p:sp>
            <p:nvSpPr>
              <p:cNvPr id="17414" name="Line 5">
                <a:extLst>
                  <a:ext uri="{FF2B5EF4-FFF2-40B4-BE49-F238E27FC236}">
                    <a16:creationId xmlns:a16="http://schemas.microsoft.com/office/drawing/2014/main" id="{FECA0CBA-E3DF-DD39-556A-481175812740}"/>
                  </a:ext>
                </a:extLst>
              </p:cNvPr>
              <p:cNvSpPr>
                <a:spLocks noChangeShapeType="1"/>
              </p:cNvSpPr>
              <p:nvPr/>
            </p:nvSpPr>
            <p:spPr bwMode="auto">
              <a:xfrm flipV="1">
                <a:off x="3093"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7415" name="Line 6">
                <a:extLst>
                  <a:ext uri="{FF2B5EF4-FFF2-40B4-BE49-F238E27FC236}">
                    <a16:creationId xmlns:a16="http://schemas.microsoft.com/office/drawing/2014/main" id="{D687C4AE-8C42-B65D-BCF0-D80A9056A5DD}"/>
                  </a:ext>
                </a:extLst>
              </p:cNvPr>
              <p:cNvSpPr>
                <a:spLocks noChangeShapeType="1"/>
              </p:cNvSpPr>
              <p:nvPr/>
            </p:nvSpPr>
            <p:spPr bwMode="auto">
              <a:xfrm>
                <a:off x="3093"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7416" name="Line 7">
                <a:extLst>
                  <a:ext uri="{FF2B5EF4-FFF2-40B4-BE49-F238E27FC236}">
                    <a16:creationId xmlns:a16="http://schemas.microsoft.com/office/drawing/2014/main" id="{49BB9B11-34C3-E3AF-8104-8B2D88304610}"/>
                  </a:ext>
                </a:extLst>
              </p:cNvPr>
              <p:cNvSpPr>
                <a:spLocks noChangeShapeType="1"/>
              </p:cNvSpPr>
              <p:nvPr/>
            </p:nvSpPr>
            <p:spPr bwMode="auto">
              <a:xfrm>
                <a:off x="3093"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7413" name="Rectangle 8">
              <a:extLst>
                <a:ext uri="{FF2B5EF4-FFF2-40B4-BE49-F238E27FC236}">
                  <a16:creationId xmlns:a16="http://schemas.microsoft.com/office/drawing/2014/main" id="{110C6837-CD6A-1BB9-7CE1-BD5D1A50F063}"/>
                </a:ext>
              </a:extLst>
            </p:cNvPr>
            <p:cNvSpPr>
              <a:spLocks noChangeArrowheads="1"/>
            </p:cNvSpPr>
            <p:nvPr/>
          </p:nvSpPr>
          <p:spPr bwMode="auto">
            <a:xfrm>
              <a:off x="432" y="432"/>
              <a:ext cx="5232"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1 T</a:t>
              </a:r>
              <a:r>
                <a:rPr lang="en-US" altLang="es-ES" sz="4800" b="1">
                  <a:solidFill>
                    <a:schemeClr val="tx2"/>
                  </a:solidFill>
                  <a:latin typeface="Humanst521 BT" pitchFamily="34" charset="0"/>
                </a:rPr>
                <a:t>imothy</a:t>
              </a:r>
              <a:r>
                <a:rPr lang="en-US" altLang="es-ES" sz="5400" b="1">
                  <a:solidFill>
                    <a:schemeClr val="tx2"/>
                  </a:solidFill>
                  <a:latin typeface="Humanst521 BT" pitchFamily="34" charset="0"/>
                </a:rPr>
                <a:t> 4:1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3D37BD17-1980-D4DB-5029-62B84C38DAE3}"/>
              </a:ext>
            </a:extLst>
          </p:cNvPr>
          <p:cNvSpPr>
            <a:spLocks noGrp="1" noChangeArrowheads="1"/>
          </p:cNvSpPr>
          <p:nvPr>
            <p:ph type="subTitle" idx="1"/>
          </p:nvPr>
        </p:nvSpPr>
        <p:spPr>
          <a:xfrm>
            <a:off x="685800" y="2362200"/>
            <a:ext cx="7772400" cy="1752600"/>
          </a:xfrm>
        </p:spPr>
        <p:txBody>
          <a:bodyPr/>
          <a:lstStyle/>
          <a:p>
            <a:pPr marL="742950" indent="-742950" algn="l" eaLnBrk="1" hangingPunct="1">
              <a:lnSpc>
                <a:spcPct val="150000"/>
              </a:lnSpc>
              <a:buAutoNum type="arabicPeriod"/>
            </a:pPr>
            <a:r>
              <a:rPr lang="en-US" altLang="es-ES" sz="4000" dirty="0">
                <a:latin typeface="Century Gothic" panose="020B0502020202020204" pitchFamily="34" charset="0"/>
                <a:cs typeface="Times New Roman" panose="02020603050405020304" pitchFamily="18" charset="0"/>
              </a:rPr>
              <a:t>Because we are called to make a </a:t>
            </a:r>
            <a:r>
              <a:rPr lang="en-US" altLang="es-ES" sz="4000" b="1" u="sng" dirty="0">
                <a:latin typeface="Century Gothic" panose="020B0502020202020204" pitchFamily="34" charset="0"/>
                <a:cs typeface="Times New Roman" panose="02020603050405020304" pitchFamily="18" charset="0"/>
              </a:rPr>
              <a:t>Defense</a:t>
            </a:r>
            <a:r>
              <a:rPr lang="en-US" altLang="es-ES" sz="4000" dirty="0">
                <a:latin typeface="Century Gothic" panose="020B0502020202020204" pitchFamily="34" charset="0"/>
                <a:cs typeface="Times New Roman" panose="02020603050405020304" pitchFamily="18" charset="0"/>
              </a:rPr>
              <a:t> for our </a:t>
            </a:r>
            <a:r>
              <a:rPr lang="en-US" altLang="es-ES" sz="4000" b="1" u="sng" dirty="0">
                <a:latin typeface="Century Gothic" panose="020B0502020202020204" pitchFamily="34" charset="0"/>
                <a:cs typeface="Times New Roman" panose="02020603050405020304" pitchFamily="18" charset="0"/>
              </a:rPr>
              <a:t>Faith</a:t>
            </a:r>
            <a:r>
              <a:rPr lang="en-US" altLang="es-ES" sz="4000" dirty="0">
                <a:latin typeface="Century Gothic" panose="020B0502020202020204" pitchFamily="34" charset="0"/>
                <a:cs typeface="Times New Roman" panose="02020603050405020304" pitchFamily="18" charset="0"/>
              </a:rPr>
              <a:t>.</a:t>
            </a:r>
            <a:r>
              <a:rPr lang="en-US" altLang="es-ES" sz="4000" dirty="0">
                <a:latin typeface="Century Gothic" panose="020B0502020202020204" pitchFamily="34" charset="0"/>
              </a:rPr>
              <a:t> </a:t>
            </a:r>
          </a:p>
          <a:p>
            <a:pPr marL="742950" indent="-742950" algn="l" eaLnBrk="1" hangingPunct="1">
              <a:buAutoNum type="arabicPeriod"/>
            </a:pPr>
            <a:endParaRPr lang="en-US" altLang="es-ES" sz="4000" dirty="0">
              <a:latin typeface="Century Gothic" panose="020B0502020202020204" pitchFamily="34" charset="0"/>
            </a:endParaRPr>
          </a:p>
        </p:txBody>
      </p:sp>
      <p:sp>
        <p:nvSpPr>
          <p:cNvPr id="4" name="Rectangle 3">
            <a:extLst>
              <a:ext uri="{FF2B5EF4-FFF2-40B4-BE49-F238E27FC236}">
                <a16:creationId xmlns:a16="http://schemas.microsoft.com/office/drawing/2014/main" id="{03DE9385-CCB9-E55F-44B3-7A4B1668C055}"/>
              </a:ext>
            </a:extLst>
          </p:cNvPr>
          <p:cNvSpPr txBox="1">
            <a:spLocks noChangeArrowheads="1"/>
          </p:cNvSpPr>
          <p:nvPr/>
        </p:nvSpPr>
        <p:spPr bwMode="auto">
          <a:xfrm>
            <a:off x="228600" y="685800"/>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66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8545CA95-E242-89B2-6094-819DC0EFC00D}"/>
              </a:ext>
            </a:extLst>
          </p:cNvPr>
          <p:cNvGrpSpPr>
            <a:grpSpLocks/>
          </p:cNvGrpSpPr>
          <p:nvPr/>
        </p:nvGrpSpPr>
        <p:grpSpPr bwMode="auto">
          <a:xfrm>
            <a:off x="685800" y="457200"/>
            <a:ext cx="8001000" cy="1143000"/>
            <a:chOff x="432" y="432"/>
            <a:chExt cx="4896" cy="720"/>
          </a:xfrm>
        </p:grpSpPr>
        <p:grpSp>
          <p:nvGrpSpPr>
            <p:cNvPr id="18436" name="Group 3">
              <a:extLst>
                <a:ext uri="{FF2B5EF4-FFF2-40B4-BE49-F238E27FC236}">
                  <a16:creationId xmlns:a16="http://schemas.microsoft.com/office/drawing/2014/main" id="{29A98D68-D4CE-3E86-DCA7-B06ED709EE0F}"/>
                </a:ext>
              </a:extLst>
            </p:cNvPr>
            <p:cNvGrpSpPr>
              <a:grpSpLocks/>
            </p:cNvGrpSpPr>
            <p:nvPr/>
          </p:nvGrpSpPr>
          <p:grpSpPr bwMode="auto">
            <a:xfrm>
              <a:off x="2640" y="672"/>
              <a:ext cx="2688" cy="288"/>
              <a:chOff x="2640" y="672"/>
              <a:chExt cx="2688" cy="288"/>
            </a:xfrm>
          </p:grpSpPr>
          <p:sp>
            <p:nvSpPr>
              <p:cNvPr id="18438" name="Line 4">
                <a:extLst>
                  <a:ext uri="{FF2B5EF4-FFF2-40B4-BE49-F238E27FC236}">
                    <a16:creationId xmlns:a16="http://schemas.microsoft.com/office/drawing/2014/main" id="{A680D567-869D-936E-DFDD-610DDA170FD4}"/>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8439" name="Line 5">
                <a:extLst>
                  <a:ext uri="{FF2B5EF4-FFF2-40B4-BE49-F238E27FC236}">
                    <a16:creationId xmlns:a16="http://schemas.microsoft.com/office/drawing/2014/main" id="{25556FC4-2EAC-B466-08DB-45DB1D72EA4A}"/>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8440" name="Line 6">
                <a:extLst>
                  <a:ext uri="{FF2B5EF4-FFF2-40B4-BE49-F238E27FC236}">
                    <a16:creationId xmlns:a16="http://schemas.microsoft.com/office/drawing/2014/main" id="{D39A23A7-862E-15C4-3E07-5B16F617B046}"/>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8437" name="Rectangle 7">
              <a:extLst>
                <a:ext uri="{FF2B5EF4-FFF2-40B4-BE49-F238E27FC236}">
                  <a16:creationId xmlns:a16="http://schemas.microsoft.com/office/drawing/2014/main" id="{7F358A5C-F820-7082-2F89-F7F8DCA6D665}"/>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1 J</a:t>
              </a:r>
              <a:r>
                <a:rPr lang="en-US" altLang="es-ES" sz="4800" b="1">
                  <a:solidFill>
                    <a:schemeClr val="tx2"/>
                  </a:solidFill>
                  <a:latin typeface="Humanst521 BT" pitchFamily="34" charset="0"/>
                </a:rPr>
                <a:t>OHN</a:t>
              </a:r>
              <a:r>
                <a:rPr lang="en-US" altLang="es-ES" sz="5400" b="1">
                  <a:solidFill>
                    <a:schemeClr val="tx2"/>
                  </a:solidFill>
                  <a:latin typeface="Humanst521 BT" pitchFamily="34" charset="0"/>
                </a:rPr>
                <a:t> 4:1</a:t>
              </a:r>
            </a:p>
          </p:txBody>
        </p:sp>
      </p:grpSp>
      <p:sp>
        <p:nvSpPr>
          <p:cNvPr id="18435" name="Rectangle 8">
            <a:extLst>
              <a:ext uri="{FF2B5EF4-FFF2-40B4-BE49-F238E27FC236}">
                <a16:creationId xmlns:a16="http://schemas.microsoft.com/office/drawing/2014/main" id="{37F6CC9A-221C-79FF-3642-1A671AF135B2}"/>
              </a:ext>
            </a:extLst>
          </p:cNvPr>
          <p:cNvSpPr>
            <a:spLocks noChangeArrowheads="1"/>
          </p:cNvSpPr>
          <p:nvPr/>
        </p:nvSpPr>
        <p:spPr bwMode="auto">
          <a:xfrm>
            <a:off x="571500" y="1918855"/>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dirty="0">
                <a:latin typeface="Century Gothic" panose="020B0502020202020204" pitchFamily="34" charset="0"/>
                <a:cs typeface="Times New Roman" panose="02020603050405020304" pitchFamily="18" charset="0"/>
              </a:rPr>
              <a:t>“Beloved, do not believe every spirit, but test the spirits to see whether they are from God, because many false prophets have gone out into the world.</a:t>
            </a:r>
            <a:r>
              <a:rPr lang="en-US" altLang="es-ES" i="1" dirty="0">
                <a:latin typeface="Century Gothic" panose="020B0502020202020204" pitchFamily="34" charset="0"/>
                <a:cs typeface="Times New Roman" panose="02020603050405020304" pitchFamily="18" charset="0"/>
              </a:rPr>
              <a:t>”</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62" name="Rectangle 6">
            <a:extLst>
              <a:ext uri="{FF2B5EF4-FFF2-40B4-BE49-F238E27FC236}">
                <a16:creationId xmlns:a16="http://schemas.microsoft.com/office/drawing/2014/main" id="{29F66756-E877-97DB-3AED-5E8B65A7B0D6}"/>
              </a:ext>
            </a:extLst>
          </p:cNvPr>
          <p:cNvSpPr>
            <a:spLocks noGrp="1" noChangeArrowheads="1"/>
          </p:cNvSpPr>
          <p:nvPr>
            <p:ph type="subTitle" idx="1"/>
          </p:nvPr>
        </p:nvSpPr>
        <p:spPr>
          <a:xfrm>
            <a:off x="1295400" y="685800"/>
            <a:ext cx="6400800" cy="762000"/>
          </a:xfrm>
          <a:noFill/>
        </p:spPr>
        <p:txBody>
          <a:bodyPr/>
          <a:lstStyle/>
          <a:p>
            <a:pPr eaLnBrk="1" hangingPunct="1"/>
            <a:r>
              <a:rPr lang="en-US" altLang="es-ES" sz="6000" dirty="0">
                <a:latin typeface="Viner Hand ITC" panose="03070502030502020203" pitchFamily="66" charset="0"/>
              </a:rPr>
              <a:t>Principle</a:t>
            </a:r>
            <a:r>
              <a:rPr lang="en-US" altLang="es-ES" sz="4800" dirty="0">
                <a:latin typeface="Viner Hand ITC" panose="03070502030502020203" pitchFamily="66" charset="0"/>
              </a:rPr>
              <a:t>  </a:t>
            </a:r>
          </a:p>
          <a:p>
            <a:pPr eaLnBrk="1" hangingPunct="1"/>
            <a:endParaRPr lang="en-US" altLang="es-ES" sz="4800" dirty="0">
              <a:solidFill>
                <a:srgbClr val="FFCC66"/>
              </a:solidFill>
              <a:latin typeface="Century Gothic" panose="020B0502020202020204" pitchFamily="34" charset="0"/>
            </a:endParaRPr>
          </a:p>
        </p:txBody>
      </p:sp>
      <p:sp>
        <p:nvSpPr>
          <p:cNvPr id="19459" name="Rectangle 8">
            <a:extLst>
              <a:ext uri="{FF2B5EF4-FFF2-40B4-BE49-F238E27FC236}">
                <a16:creationId xmlns:a16="http://schemas.microsoft.com/office/drawing/2014/main" id="{B83FEB91-5AD4-C84C-1191-1E9960D39D46}"/>
              </a:ext>
            </a:extLst>
          </p:cNvPr>
          <p:cNvSpPr>
            <a:spLocks noChangeArrowheads="1"/>
          </p:cNvSpPr>
          <p:nvPr/>
        </p:nvSpPr>
        <p:spPr bwMode="auto">
          <a:xfrm>
            <a:off x="533400" y="28575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s-ES" i="1" dirty="0">
                <a:latin typeface="Century Gothic" panose="020B0502020202020204" pitchFamily="34" charset="0"/>
                <a:cs typeface="Times New Roman" panose="02020603050405020304" pitchFamily="18" charset="0"/>
              </a:rPr>
              <a:t>Something can be real but not the truth!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02EFEA16-95A2-3B8B-20CE-386B6B89CC34}"/>
              </a:ext>
            </a:extLst>
          </p:cNvPr>
          <p:cNvSpPr>
            <a:spLocks noGrp="1" noChangeArrowheads="1"/>
          </p:cNvSpPr>
          <p:nvPr>
            <p:ph type="subTitle" idx="1"/>
          </p:nvPr>
        </p:nvSpPr>
        <p:spPr>
          <a:xfrm>
            <a:off x="838200" y="2667000"/>
            <a:ext cx="8077200" cy="1752600"/>
          </a:xfrm>
        </p:spPr>
        <p:txBody>
          <a:bodyPr/>
          <a:lstStyle/>
          <a:p>
            <a:pPr marL="742950" indent="-742950" algn="l" eaLnBrk="1" hangingPunct="1">
              <a:buFont typeface="+mj-lt"/>
              <a:buAutoNum type="arabicPeriod" startAt="4"/>
            </a:pPr>
            <a:r>
              <a:rPr lang="en-US" altLang="es-ES" sz="4400" dirty="0">
                <a:latin typeface="Century Gothic" panose="020B0502020202020204" pitchFamily="34" charset="0"/>
                <a:cs typeface="Times New Roman" panose="02020603050405020304" pitchFamily="18" charset="0"/>
              </a:rPr>
              <a:t>Because cults use our </a:t>
            </a:r>
            <a:r>
              <a:rPr lang="en-US" altLang="es-ES" sz="4400" b="1" u="sng" dirty="0">
                <a:latin typeface="Century Gothic" panose="020B0502020202020204" pitchFamily="34" charset="0"/>
                <a:cs typeface="Times New Roman" panose="02020603050405020304" pitchFamily="18" charset="0"/>
              </a:rPr>
              <a:t>Vocabulary</a:t>
            </a:r>
            <a:r>
              <a:rPr lang="en-US" altLang="es-ES" sz="4400" dirty="0">
                <a:latin typeface="Century Gothic" panose="020B0502020202020204" pitchFamily="34" charset="0"/>
                <a:cs typeface="Times New Roman" panose="02020603050405020304" pitchFamily="18" charset="0"/>
              </a:rPr>
              <a:t> but their </a:t>
            </a:r>
            <a:r>
              <a:rPr lang="en-US" altLang="es-ES" sz="4400" b="1" u="sng" dirty="0">
                <a:latin typeface="Century Gothic" panose="020B0502020202020204" pitchFamily="34" charset="0"/>
                <a:cs typeface="Times New Roman" panose="02020603050405020304" pitchFamily="18" charset="0"/>
              </a:rPr>
              <a:t>Dictionary</a:t>
            </a:r>
            <a:r>
              <a:rPr lang="en-US" altLang="es-ES" sz="4400" dirty="0">
                <a:latin typeface="Century Gothic" panose="020B0502020202020204" pitchFamily="34" charset="0"/>
                <a:cs typeface="Times New Roman" panose="02020603050405020304" pitchFamily="18" charset="0"/>
              </a:rPr>
              <a:t>!</a:t>
            </a:r>
            <a:r>
              <a:rPr lang="en-US" altLang="es-ES" sz="4800" dirty="0">
                <a:latin typeface="Century Gothic" panose="020B0502020202020204" pitchFamily="34" charset="0"/>
                <a:cs typeface="Times New Roman" panose="02020603050405020304" pitchFamily="18" charset="0"/>
              </a:rPr>
              <a:t> </a:t>
            </a:r>
          </a:p>
        </p:txBody>
      </p:sp>
      <p:sp>
        <p:nvSpPr>
          <p:cNvPr id="4" name="Rectangle 3">
            <a:extLst>
              <a:ext uri="{FF2B5EF4-FFF2-40B4-BE49-F238E27FC236}">
                <a16:creationId xmlns:a16="http://schemas.microsoft.com/office/drawing/2014/main" id="{1954C757-71E9-326E-BC21-308AEFD14931}"/>
              </a:ext>
            </a:extLst>
          </p:cNvPr>
          <p:cNvSpPr txBox="1">
            <a:spLocks noChangeArrowheads="1"/>
          </p:cNvSpPr>
          <p:nvPr/>
        </p:nvSpPr>
        <p:spPr bwMode="auto">
          <a:xfrm>
            <a:off x="381000" y="762000"/>
            <a:ext cx="838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592F3C9A-759C-1737-1E29-0999B28CE6BA}"/>
              </a:ext>
            </a:extLst>
          </p:cNvPr>
          <p:cNvSpPr>
            <a:spLocks noGrp="1" noChangeArrowheads="1"/>
          </p:cNvSpPr>
          <p:nvPr>
            <p:ph type="subTitle" idx="1"/>
          </p:nvPr>
        </p:nvSpPr>
        <p:spPr>
          <a:xfrm>
            <a:off x="711200" y="2514600"/>
            <a:ext cx="8077200" cy="1752600"/>
          </a:xfrm>
        </p:spPr>
        <p:txBody>
          <a:bodyPr/>
          <a:lstStyle/>
          <a:p>
            <a:pPr algn="l" eaLnBrk="1" hangingPunct="1"/>
            <a:r>
              <a:rPr lang="en-US" altLang="es-ES" sz="4800" dirty="0">
                <a:latin typeface="Century Gothic" panose="020B0502020202020204" pitchFamily="34" charset="0"/>
                <a:cs typeface="Times New Roman" panose="02020603050405020304" pitchFamily="18" charset="0"/>
              </a:rPr>
              <a:t>When witnessing to cultists, we must decode their message and encode a Christian message. </a:t>
            </a:r>
          </a:p>
        </p:txBody>
      </p:sp>
      <p:sp>
        <p:nvSpPr>
          <p:cNvPr id="4" name="Rectangle 3">
            <a:extLst>
              <a:ext uri="{FF2B5EF4-FFF2-40B4-BE49-F238E27FC236}">
                <a16:creationId xmlns:a16="http://schemas.microsoft.com/office/drawing/2014/main" id="{CE7E7BB2-B3BB-784C-7DC5-F78D958B1A55}"/>
              </a:ext>
            </a:extLst>
          </p:cNvPr>
          <p:cNvSpPr txBox="1">
            <a:spLocks noChangeArrowheads="1"/>
          </p:cNvSpPr>
          <p:nvPr/>
        </p:nvSpPr>
        <p:spPr bwMode="auto">
          <a:xfrm>
            <a:off x="381000" y="838200"/>
            <a:ext cx="8382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C7EEAED4-A666-FA33-211D-037139FB396C}"/>
              </a:ext>
            </a:extLst>
          </p:cNvPr>
          <p:cNvSpPr>
            <a:spLocks noGrp="1" noChangeArrowheads="1"/>
          </p:cNvSpPr>
          <p:nvPr>
            <p:ph type="subTitle" idx="1"/>
          </p:nvPr>
        </p:nvSpPr>
        <p:spPr>
          <a:xfrm>
            <a:off x="533400" y="1752600"/>
            <a:ext cx="8610600" cy="1752600"/>
          </a:xfrm>
        </p:spPr>
        <p:txBody>
          <a:bodyPr/>
          <a:lstStyle/>
          <a:p>
            <a:pPr algn="l" eaLnBrk="1" hangingPunct="1">
              <a:lnSpc>
                <a:spcPct val="150000"/>
              </a:lnSpc>
            </a:pPr>
            <a:r>
              <a:rPr lang="en-US" altLang="es-ES" sz="4000" dirty="0">
                <a:latin typeface="Century Gothic" panose="020B0502020202020204" pitchFamily="34" charset="0"/>
                <a:cs typeface="Times New Roman" panose="02020603050405020304" pitchFamily="18" charset="0"/>
              </a:rPr>
              <a:t>There are many good evangelistic tools–BUT most speak to a cultist in a language that he cannot understand–and will not correctly respond to.</a:t>
            </a:r>
          </a:p>
        </p:txBody>
      </p:sp>
      <p:sp>
        <p:nvSpPr>
          <p:cNvPr id="4" name="Rectangle 3">
            <a:extLst>
              <a:ext uri="{FF2B5EF4-FFF2-40B4-BE49-F238E27FC236}">
                <a16:creationId xmlns:a16="http://schemas.microsoft.com/office/drawing/2014/main" id="{C0DE80F8-26D3-4278-86E8-E460F12610F1}"/>
              </a:ext>
            </a:extLst>
          </p:cNvPr>
          <p:cNvSpPr txBox="1">
            <a:spLocks noChangeArrowheads="1"/>
          </p:cNvSpPr>
          <p:nvPr/>
        </p:nvSpPr>
        <p:spPr bwMode="auto">
          <a:xfrm>
            <a:off x="381000" y="685800"/>
            <a:ext cx="838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306CE094-D08D-6173-81CE-C1B45555C770}"/>
              </a:ext>
            </a:extLst>
          </p:cNvPr>
          <p:cNvSpPr>
            <a:spLocks noGrp="1" noChangeArrowheads="1"/>
          </p:cNvSpPr>
          <p:nvPr>
            <p:ph type="subTitle" idx="1"/>
          </p:nvPr>
        </p:nvSpPr>
        <p:spPr>
          <a:xfrm>
            <a:off x="609600" y="2362200"/>
            <a:ext cx="7772400" cy="1752600"/>
          </a:xfrm>
        </p:spPr>
        <p:txBody>
          <a:bodyPr/>
          <a:lstStyle/>
          <a:p>
            <a:pPr marL="742950" indent="-742950" algn="l" eaLnBrk="1" hangingPunct="1">
              <a:lnSpc>
                <a:spcPct val="150000"/>
              </a:lnSpc>
              <a:buFont typeface="+mj-lt"/>
              <a:buAutoNum type="arabicPeriod" startAt="5"/>
            </a:pPr>
            <a:r>
              <a:rPr lang="en-US" altLang="es-ES" sz="4000" dirty="0">
                <a:latin typeface="Century Gothic" panose="020B0502020202020204" pitchFamily="34" charset="0"/>
                <a:cs typeface="Times New Roman" panose="02020603050405020304" pitchFamily="18" charset="0"/>
              </a:rPr>
              <a:t>Because studying </a:t>
            </a:r>
            <a:r>
              <a:rPr lang="en-US" altLang="es-ES" sz="4000" b="1" u="sng" dirty="0">
                <a:latin typeface="Century Gothic" panose="020B0502020202020204" pitchFamily="34" charset="0"/>
                <a:cs typeface="Times New Roman" panose="02020603050405020304" pitchFamily="18" charset="0"/>
              </a:rPr>
              <a:t>Heretical</a:t>
            </a:r>
            <a:r>
              <a:rPr lang="en-US" altLang="es-ES" sz="4000" dirty="0">
                <a:latin typeface="Century Gothic" panose="020B0502020202020204" pitchFamily="34" charset="0"/>
                <a:cs typeface="Times New Roman" panose="02020603050405020304" pitchFamily="18" charset="0"/>
              </a:rPr>
              <a:t> theology makes </a:t>
            </a:r>
            <a:r>
              <a:rPr lang="en-US" altLang="es-ES" sz="4000" b="1" u="sng" dirty="0">
                <a:latin typeface="Century Gothic" panose="020B0502020202020204" pitchFamily="34" charset="0"/>
                <a:cs typeface="Times New Roman" panose="02020603050405020304" pitchFamily="18" charset="0"/>
              </a:rPr>
              <a:t>Orthodox</a:t>
            </a:r>
            <a:r>
              <a:rPr lang="en-US" altLang="es-ES" sz="4000" dirty="0">
                <a:latin typeface="Century Gothic" panose="020B0502020202020204" pitchFamily="34" charset="0"/>
                <a:cs typeface="Times New Roman" panose="02020603050405020304" pitchFamily="18" charset="0"/>
              </a:rPr>
              <a:t> theology more </a:t>
            </a:r>
            <a:r>
              <a:rPr lang="en-US" altLang="es-ES" sz="4000" b="1" u="sng" dirty="0">
                <a:latin typeface="Century Gothic" panose="020B0502020202020204" pitchFamily="34" charset="0"/>
                <a:cs typeface="Times New Roman" panose="02020603050405020304" pitchFamily="18" charset="0"/>
              </a:rPr>
              <a:t>Clear</a:t>
            </a:r>
            <a:r>
              <a:rPr lang="en-US" altLang="es-ES" sz="4000" dirty="0">
                <a:latin typeface="Century Gothic" panose="020B0502020202020204" pitchFamily="34" charset="0"/>
                <a:cs typeface="Times New Roman" panose="02020603050405020304" pitchFamily="18" charset="0"/>
              </a:rPr>
              <a:t>. </a:t>
            </a:r>
          </a:p>
        </p:txBody>
      </p:sp>
      <p:sp>
        <p:nvSpPr>
          <p:cNvPr id="4" name="Rectangle 3">
            <a:extLst>
              <a:ext uri="{FF2B5EF4-FFF2-40B4-BE49-F238E27FC236}">
                <a16:creationId xmlns:a16="http://schemas.microsoft.com/office/drawing/2014/main" id="{5D4066F5-5022-F882-71CD-2CB59983FBF7}"/>
              </a:ext>
            </a:extLst>
          </p:cNvPr>
          <p:cNvSpPr txBox="1">
            <a:spLocks noChangeArrowheads="1"/>
          </p:cNvSpPr>
          <p:nvPr/>
        </p:nvSpPr>
        <p:spPr bwMode="auto">
          <a:xfrm>
            <a:off x="381000" y="914400"/>
            <a:ext cx="8382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88EFDF32-94B1-C725-3DB6-57E09176B37B}"/>
              </a:ext>
            </a:extLst>
          </p:cNvPr>
          <p:cNvSpPr>
            <a:spLocks noGrp="1" noChangeArrowheads="1"/>
          </p:cNvSpPr>
          <p:nvPr>
            <p:ph type="subTitle" idx="1"/>
          </p:nvPr>
        </p:nvSpPr>
        <p:spPr>
          <a:xfrm>
            <a:off x="685800" y="1447800"/>
            <a:ext cx="8229600" cy="1752600"/>
          </a:xfrm>
        </p:spPr>
        <p:txBody>
          <a:bodyPr/>
          <a:lstStyle/>
          <a:p>
            <a:pPr algn="l" eaLnBrk="1" hangingPunct="1">
              <a:lnSpc>
                <a:spcPct val="150000"/>
              </a:lnSpc>
            </a:pPr>
            <a:r>
              <a:rPr lang="en-US" altLang="es-ES" sz="3600" dirty="0">
                <a:latin typeface="Century Gothic" panose="020B0502020202020204" pitchFamily="34" charset="0"/>
                <a:cs typeface="Times New Roman" panose="02020603050405020304" pitchFamily="18" charset="0"/>
              </a:rPr>
              <a:t>Studying the doctrines of cults will enable us to understand and define our own faith better. Cult theology provides a backdrop to orthodoxy, a backdrop against which orthodoxy becomes clear.</a:t>
            </a:r>
          </a:p>
        </p:txBody>
      </p:sp>
      <p:sp>
        <p:nvSpPr>
          <p:cNvPr id="4" name="Rectangle 3">
            <a:extLst>
              <a:ext uri="{FF2B5EF4-FFF2-40B4-BE49-F238E27FC236}">
                <a16:creationId xmlns:a16="http://schemas.microsoft.com/office/drawing/2014/main" id="{2775F5A6-D76D-C634-41E8-8DD4BA03E7C2}"/>
              </a:ext>
            </a:extLst>
          </p:cNvPr>
          <p:cNvSpPr txBox="1">
            <a:spLocks noChangeArrowheads="1"/>
          </p:cNvSpPr>
          <p:nvPr/>
        </p:nvSpPr>
        <p:spPr bwMode="auto">
          <a:xfrm>
            <a:off x="381000" y="533400"/>
            <a:ext cx="8382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4B3A2F8-9CC8-ABF5-DC81-8097B4B495C9}"/>
              </a:ext>
            </a:extLst>
          </p:cNvPr>
          <p:cNvSpPr>
            <a:spLocks noGrp="1" noChangeArrowheads="1"/>
          </p:cNvSpPr>
          <p:nvPr>
            <p:ph type="title"/>
          </p:nvPr>
        </p:nvSpPr>
        <p:spPr>
          <a:xfrm>
            <a:off x="685800" y="304800"/>
            <a:ext cx="7772400" cy="1143000"/>
          </a:xfrm>
        </p:spPr>
        <p:txBody>
          <a:bodyPr/>
          <a:lstStyle/>
          <a:p>
            <a:pPr eaLnBrk="1" hangingPunct="1"/>
            <a:r>
              <a:rPr lang="en-US" altLang="es-ES" sz="4000">
                <a:latin typeface="Century Gothic" panose="020B0502020202020204" pitchFamily="34" charset="0"/>
              </a:rPr>
              <a:t>Heresy and Orthodoxy</a:t>
            </a:r>
          </a:p>
        </p:txBody>
      </p:sp>
      <p:sp>
        <p:nvSpPr>
          <p:cNvPr id="48132" name="Rectangle 4">
            <a:extLst>
              <a:ext uri="{FF2B5EF4-FFF2-40B4-BE49-F238E27FC236}">
                <a16:creationId xmlns:a16="http://schemas.microsoft.com/office/drawing/2014/main" id="{EFE08233-9B63-5732-57D2-BBDB31ADDC55}"/>
              </a:ext>
            </a:extLst>
          </p:cNvPr>
          <p:cNvSpPr>
            <a:spLocks noGrp="1" noChangeArrowheads="1"/>
          </p:cNvSpPr>
          <p:nvPr>
            <p:ph type="body" sz="half" idx="2"/>
          </p:nvPr>
        </p:nvSpPr>
        <p:spPr>
          <a:xfrm>
            <a:off x="4038600" y="1600200"/>
            <a:ext cx="4724400" cy="4343400"/>
          </a:xfrm>
        </p:spPr>
        <p:txBody>
          <a:bodyPr/>
          <a:lstStyle/>
          <a:p>
            <a:pPr eaLnBrk="1" hangingPunct="1">
              <a:lnSpc>
                <a:spcPct val="90000"/>
              </a:lnSpc>
              <a:buFontTx/>
              <a:buNone/>
            </a:pPr>
            <a:r>
              <a:rPr lang="en-US" altLang="es-ES" sz="2400">
                <a:latin typeface="Century Gothic" panose="020B0502020202020204" pitchFamily="34" charset="0"/>
              </a:rPr>
              <a:t>	</a:t>
            </a:r>
            <a:r>
              <a:rPr lang="en-US" altLang="es-ES" sz="2400">
                <a:latin typeface="Century Gothic" panose="020B0502020202020204" pitchFamily="34" charset="0"/>
                <a:cs typeface="Times New Roman" panose="02020603050405020304" pitchFamily="18" charset="0"/>
              </a:rPr>
              <a:t>"Heresy, as we said earlier, presupposes orthodoxy.  And, curiously enough, it is heresy that offers us some of the best evidence for orthodoxy, for while </a:t>
            </a:r>
            <a:r>
              <a:rPr lang="en-US" altLang="es-ES" sz="2400" i="1">
                <a:latin typeface="Century Gothic" panose="020B0502020202020204" pitchFamily="34" charset="0"/>
                <a:cs typeface="Times New Roman" panose="02020603050405020304" pitchFamily="18" charset="0"/>
              </a:rPr>
              <a:t>heresy is often very explicit</a:t>
            </a:r>
            <a:r>
              <a:rPr lang="en-US" altLang="es-ES" sz="2400">
                <a:latin typeface="Century Gothic" panose="020B0502020202020204" pitchFamily="34" charset="0"/>
                <a:cs typeface="Times New Roman" panose="02020603050405020304" pitchFamily="18" charset="0"/>
              </a:rPr>
              <a:t> in the first centuries of Christianity, </a:t>
            </a:r>
            <a:r>
              <a:rPr lang="en-US" altLang="es-ES" sz="2400" i="1">
                <a:latin typeface="Century Gothic" panose="020B0502020202020204" pitchFamily="34" charset="0"/>
                <a:cs typeface="Times New Roman" panose="02020603050405020304" pitchFamily="18" charset="0"/>
              </a:rPr>
              <a:t>orthodoxy is often implicit</a:t>
            </a:r>
            <a:r>
              <a:rPr lang="en-US" altLang="es-ES" sz="2400">
                <a:latin typeface="Century Gothic" panose="020B0502020202020204" pitchFamily="34" charset="0"/>
                <a:cs typeface="Times New Roman" panose="02020603050405020304" pitchFamily="18" charset="0"/>
              </a:rPr>
              <a:t>.  If we hope, today, that the orthodoxy we believe is the 'faith once delivered to the saints' (Jude v. 3), then it is necessary to assume that it</a:t>
            </a:r>
          </a:p>
        </p:txBody>
      </p:sp>
      <p:pic>
        <p:nvPicPr>
          <p:cNvPr id="25604" name="Picture 7" descr="ed_62">
            <a:extLst>
              <a:ext uri="{FF2B5EF4-FFF2-40B4-BE49-F238E27FC236}">
                <a16:creationId xmlns:a16="http://schemas.microsoft.com/office/drawing/2014/main" id="{96A32C7B-6A77-46A0-61DA-CC4BC3D5B8D6}"/>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533400" y="1676400"/>
            <a:ext cx="3627438" cy="4648200"/>
          </a:xfrm>
          <a:noFill/>
          <a:ln w="3175">
            <a:solidFill>
              <a:schemeClr val="tx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D4BCB4F-C1EF-FF2D-D463-8BB38AACC339}"/>
              </a:ext>
            </a:extLst>
          </p:cNvPr>
          <p:cNvSpPr>
            <a:spLocks noGrp="1" noChangeArrowheads="1"/>
          </p:cNvSpPr>
          <p:nvPr>
            <p:ph type="title"/>
          </p:nvPr>
        </p:nvSpPr>
        <p:spPr>
          <a:xfrm>
            <a:off x="685800" y="304800"/>
            <a:ext cx="7772400" cy="1143000"/>
          </a:xfrm>
        </p:spPr>
        <p:txBody>
          <a:bodyPr/>
          <a:lstStyle/>
          <a:p>
            <a:pPr eaLnBrk="1" hangingPunct="1"/>
            <a:r>
              <a:rPr lang="en-US" altLang="es-ES" sz="4000">
                <a:latin typeface="Century Gothic" panose="020B0502020202020204" pitchFamily="34" charset="0"/>
              </a:rPr>
              <a:t>Heresy and Orthodoxy</a:t>
            </a:r>
          </a:p>
        </p:txBody>
      </p:sp>
      <p:sp>
        <p:nvSpPr>
          <p:cNvPr id="50179" name="Rectangle 3">
            <a:extLst>
              <a:ext uri="{FF2B5EF4-FFF2-40B4-BE49-F238E27FC236}">
                <a16:creationId xmlns:a16="http://schemas.microsoft.com/office/drawing/2014/main" id="{4C66C8C8-DBEE-5E06-125B-414B6D789712}"/>
              </a:ext>
            </a:extLst>
          </p:cNvPr>
          <p:cNvSpPr>
            <a:spLocks noGrp="1" noChangeArrowheads="1"/>
          </p:cNvSpPr>
          <p:nvPr>
            <p:ph type="body" sz="half" idx="2"/>
          </p:nvPr>
        </p:nvSpPr>
        <p:spPr>
          <a:xfrm>
            <a:off x="4419600" y="1600200"/>
            <a:ext cx="4343400" cy="4343400"/>
          </a:xfrm>
        </p:spPr>
        <p:txBody>
          <a:bodyPr/>
          <a:lstStyle/>
          <a:p>
            <a:pPr marL="0" indent="0" eaLnBrk="1" hangingPunct="1">
              <a:lnSpc>
                <a:spcPct val="90000"/>
              </a:lnSpc>
              <a:buFontTx/>
              <a:buNone/>
            </a:pPr>
            <a:r>
              <a:rPr lang="en-US" altLang="es-ES" sz="2400">
                <a:latin typeface="Century Gothic" panose="020B0502020202020204" pitchFamily="34" charset="0"/>
                <a:cs typeface="Times New Roman" panose="02020603050405020304" pitchFamily="18" charset="0"/>
              </a:rPr>
              <a:t>is older than heresy.  But, heresy appears on the historical record earlier, and is better documented, than what most of the church came to call orthodoxy.  How then can heresy be younger, orthodoxy more original?  </a:t>
            </a:r>
            <a:r>
              <a:rPr lang="en-US" altLang="es-ES" sz="2400" i="1">
                <a:latin typeface="Century Gothic" panose="020B0502020202020204" pitchFamily="34" charset="0"/>
                <a:cs typeface="Times New Roman" panose="02020603050405020304" pitchFamily="18" charset="0"/>
              </a:rPr>
              <a:t>The answer is that orthodoxy was there from the beginning, and heresy reflected it</a:t>
            </a:r>
            <a:r>
              <a:rPr lang="en-US" altLang="es-ES" sz="2400">
                <a:latin typeface="Century Gothic" panose="020B0502020202020204" pitchFamily="34" charset="0"/>
                <a:cs typeface="Times New Roman" panose="02020603050405020304" pitchFamily="18" charset="0"/>
              </a:rPr>
              <a:t>." </a:t>
            </a:r>
          </a:p>
          <a:p>
            <a:pPr marL="0" indent="0" eaLnBrk="1" hangingPunct="1">
              <a:lnSpc>
                <a:spcPct val="90000"/>
              </a:lnSpc>
              <a:buFontTx/>
              <a:buNone/>
            </a:pPr>
            <a:r>
              <a:rPr lang="en-US" altLang="es-ES" sz="1800">
                <a:solidFill>
                  <a:schemeClr val="tx2"/>
                </a:solidFill>
                <a:latin typeface="Century Gothic" panose="020B0502020202020204" pitchFamily="34" charset="0"/>
                <a:cs typeface="Times New Roman" panose="02020603050405020304" pitchFamily="18" charset="0"/>
              </a:rPr>
              <a:t>            </a:t>
            </a:r>
          </a:p>
          <a:p>
            <a:pPr marL="0" indent="0" eaLnBrk="1" hangingPunct="1">
              <a:lnSpc>
                <a:spcPct val="90000"/>
              </a:lnSpc>
              <a:buFontTx/>
              <a:buNone/>
            </a:pPr>
            <a:r>
              <a:rPr lang="en-US" altLang="es-ES" sz="1800">
                <a:solidFill>
                  <a:schemeClr val="tx2"/>
                </a:solidFill>
                <a:latin typeface="Century Gothic" panose="020B0502020202020204" pitchFamily="34" charset="0"/>
                <a:cs typeface="Times New Roman" panose="02020603050405020304" pitchFamily="18" charset="0"/>
              </a:rPr>
              <a:t>            Harold O. J. Brown, </a:t>
            </a:r>
            <a:r>
              <a:rPr lang="en-US" altLang="es-ES" sz="1800" i="1">
                <a:solidFill>
                  <a:schemeClr val="tx2"/>
                </a:solidFill>
                <a:latin typeface="Century Gothic" panose="020B0502020202020204" pitchFamily="34" charset="0"/>
                <a:cs typeface="Times New Roman" panose="02020603050405020304" pitchFamily="18" charset="0"/>
              </a:rPr>
              <a:t>Heresies</a:t>
            </a:r>
            <a:r>
              <a:rPr lang="en-US" altLang="es-ES" sz="1800">
                <a:solidFill>
                  <a:schemeClr val="tx2"/>
                </a:solidFill>
                <a:latin typeface="Century Gothic" panose="020B0502020202020204" pitchFamily="34" charset="0"/>
                <a:cs typeface="Times New Roman" panose="02020603050405020304" pitchFamily="18" charset="0"/>
              </a:rPr>
              <a:t>, 4.</a:t>
            </a:r>
            <a:r>
              <a:rPr lang="en-US" altLang="es-ES" sz="2400" i="1">
                <a:solidFill>
                  <a:schemeClr val="tx2"/>
                </a:solidFill>
                <a:latin typeface="Century Gothic" panose="020B0502020202020204" pitchFamily="34" charset="0"/>
                <a:cs typeface="Times New Roman" panose="02020603050405020304" pitchFamily="18" charset="0"/>
              </a:rPr>
              <a:t>  </a:t>
            </a:r>
          </a:p>
        </p:txBody>
      </p:sp>
      <p:pic>
        <p:nvPicPr>
          <p:cNvPr id="26628" name="Picture 8" descr="ed_62">
            <a:extLst>
              <a:ext uri="{FF2B5EF4-FFF2-40B4-BE49-F238E27FC236}">
                <a16:creationId xmlns:a16="http://schemas.microsoft.com/office/drawing/2014/main" id="{32F9F57C-7CDA-6925-5D4E-55AA88670508}"/>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533400" y="1676400"/>
            <a:ext cx="3627438" cy="4648200"/>
          </a:xfrm>
          <a:noFill/>
          <a:ln w="3175">
            <a:solidFill>
              <a:schemeClr val="tx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6102A091-AA7B-B8BF-1E6C-7B7F40E8D72A}"/>
              </a:ext>
            </a:extLst>
          </p:cNvPr>
          <p:cNvSpPr>
            <a:spLocks noGrp="1" noChangeArrowheads="1"/>
          </p:cNvSpPr>
          <p:nvPr>
            <p:ph type="subTitle" idx="1"/>
          </p:nvPr>
        </p:nvSpPr>
        <p:spPr>
          <a:xfrm>
            <a:off x="685800" y="1219200"/>
            <a:ext cx="7772400" cy="1752600"/>
          </a:xfrm>
        </p:spPr>
        <p:txBody>
          <a:bodyPr/>
          <a:lstStyle/>
          <a:p>
            <a:pPr marL="742950" indent="-742950" algn="l" eaLnBrk="1" hangingPunct="1">
              <a:lnSpc>
                <a:spcPct val="150000"/>
              </a:lnSpc>
              <a:buFont typeface="+mj-lt"/>
              <a:buAutoNum type="arabicPeriod" startAt="6"/>
            </a:pPr>
            <a:r>
              <a:rPr lang="en-US" altLang="es-ES" sz="4000" dirty="0">
                <a:latin typeface="Century Gothic" panose="020B0502020202020204" pitchFamily="34" charset="0"/>
                <a:cs typeface="Times New Roman" panose="02020603050405020304" pitchFamily="18" charset="0"/>
              </a:rPr>
              <a:t>Because studying these </a:t>
            </a:r>
            <a:r>
              <a:rPr lang="en-US" altLang="es-ES" sz="4000" b="1" u="sng" dirty="0">
                <a:latin typeface="Century Gothic" panose="020B0502020202020204" pitchFamily="34" charset="0"/>
                <a:cs typeface="Times New Roman" panose="02020603050405020304" pitchFamily="18" charset="0"/>
              </a:rPr>
              <a:t>Contemporary</a:t>
            </a:r>
            <a:r>
              <a:rPr lang="en-US" altLang="es-ES" sz="4000" dirty="0">
                <a:latin typeface="Century Gothic" panose="020B0502020202020204" pitchFamily="34" charset="0"/>
                <a:cs typeface="Times New Roman" panose="02020603050405020304" pitchFamily="18" charset="0"/>
              </a:rPr>
              <a:t> cults will enable one to recognize the </a:t>
            </a:r>
            <a:r>
              <a:rPr lang="en-US" altLang="es-ES" sz="4000" b="1" u="sng" dirty="0">
                <a:latin typeface="Century Gothic" panose="020B0502020202020204" pitchFamily="34" charset="0"/>
                <a:cs typeface="Times New Roman" panose="02020603050405020304" pitchFamily="18" charset="0"/>
              </a:rPr>
              <a:t>New</a:t>
            </a:r>
            <a:r>
              <a:rPr lang="en-US" altLang="es-ES" sz="4000" dirty="0">
                <a:latin typeface="Century Gothic" panose="020B0502020202020204" pitchFamily="34" charset="0"/>
                <a:cs typeface="Times New Roman" panose="02020603050405020304" pitchFamily="18" charset="0"/>
              </a:rPr>
              <a:t> cults that will be appearing in the twenty-first century. </a:t>
            </a:r>
          </a:p>
        </p:txBody>
      </p:sp>
      <p:sp>
        <p:nvSpPr>
          <p:cNvPr id="4" name="Rectangle 3">
            <a:extLst>
              <a:ext uri="{FF2B5EF4-FFF2-40B4-BE49-F238E27FC236}">
                <a16:creationId xmlns:a16="http://schemas.microsoft.com/office/drawing/2014/main" id="{D75408EA-2B80-DD8C-8959-16DC9F55ADF1}"/>
              </a:ext>
            </a:extLst>
          </p:cNvPr>
          <p:cNvSpPr txBox="1">
            <a:spLocks noChangeArrowheads="1"/>
          </p:cNvSpPr>
          <p:nvPr/>
        </p:nvSpPr>
        <p:spPr bwMode="auto">
          <a:xfrm>
            <a:off x="381000" y="304800"/>
            <a:ext cx="8382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7AACA3C-7D2F-E68E-53EC-77442B69CF77}"/>
              </a:ext>
            </a:extLst>
          </p:cNvPr>
          <p:cNvSpPr>
            <a:spLocks noGrp="1" noChangeArrowheads="1"/>
          </p:cNvSpPr>
          <p:nvPr>
            <p:ph type="ctrTitle"/>
          </p:nvPr>
        </p:nvSpPr>
        <p:spPr>
          <a:xfrm>
            <a:off x="685800" y="457200"/>
            <a:ext cx="3962400" cy="1143000"/>
          </a:xfrm>
        </p:spPr>
        <p:txBody>
          <a:bodyPr anchor="ctr"/>
          <a:lstStyle/>
          <a:p>
            <a:pPr algn="l" eaLnBrk="1" hangingPunct="1"/>
            <a:r>
              <a:rPr lang="en-US" altLang="es-ES" sz="5400" b="1">
                <a:latin typeface="Century Gothic" panose="020B0502020202020204" pitchFamily="34" charset="0"/>
              </a:rPr>
              <a:t>1 P</a:t>
            </a:r>
            <a:r>
              <a:rPr lang="en-US" altLang="es-ES" sz="4400" b="1">
                <a:latin typeface="Century Gothic" panose="020B0502020202020204" pitchFamily="34" charset="0"/>
              </a:rPr>
              <a:t>ETER </a:t>
            </a:r>
            <a:r>
              <a:rPr lang="en-US" altLang="es-ES" sz="5400" b="1">
                <a:latin typeface="Century Gothic" panose="020B0502020202020204" pitchFamily="34" charset="0"/>
              </a:rPr>
              <a:t>3:15</a:t>
            </a:r>
          </a:p>
        </p:txBody>
      </p:sp>
      <p:sp>
        <p:nvSpPr>
          <p:cNvPr id="4099" name="Rectangle 3">
            <a:extLst>
              <a:ext uri="{FF2B5EF4-FFF2-40B4-BE49-F238E27FC236}">
                <a16:creationId xmlns:a16="http://schemas.microsoft.com/office/drawing/2014/main" id="{083DB21C-C0F9-EAF2-251E-CCCC7E309521}"/>
              </a:ext>
            </a:extLst>
          </p:cNvPr>
          <p:cNvSpPr>
            <a:spLocks noGrp="1" noChangeArrowheads="1"/>
          </p:cNvSpPr>
          <p:nvPr>
            <p:ph type="subTitle" idx="1"/>
          </p:nvPr>
        </p:nvSpPr>
        <p:spPr>
          <a:xfrm>
            <a:off x="457200" y="2438400"/>
            <a:ext cx="8229600" cy="1752600"/>
          </a:xfrm>
        </p:spPr>
        <p:txBody>
          <a:bodyPr/>
          <a:lstStyle/>
          <a:p>
            <a:pPr algn="l" eaLnBrk="1" hangingPunct="1">
              <a:lnSpc>
                <a:spcPct val="150000"/>
              </a:lnSpc>
            </a:pPr>
            <a:r>
              <a:rPr lang="en-US" altLang="es-ES" sz="2800" dirty="0">
                <a:latin typeface="Century Gothic" panose="020B0502020202020204" pitchFamily="34" charset="0"/>
                <a:cs typeface="Times New Roman" panose="02020603050405020304" pitchFamily="18" charset="0"/>
              </a:rPr>
              <a:t>“[B]</a:t>
            </a:r>
            <a:r>
              <a:rPr lang="en-US" altLang="es-ES" sz="2800" dirty="0" err="1">
                <a:latin typeface="Century Gothic" panose="020B0502020202020204" pitchFamily="34" charset="0"/>
                <a:cs typeface="Times New Roman" panose="02020603050405020304" pitchFamily="18" charset="0"/>
              </a:rPr>
              <a:t>ut</a:t>
            </a:r>
            <a:r>
              <a:rPr lang="en-US" altLang="es-ES" sz="2800" dirty="0">
                <a:latin typeface="Century Gothic" panose="020B0502020202020204" pitchFamily="34" charset="0"/>
                <a:cs typeface="Times New Roman" panose="02020603050405020304" pitchFamily="18" charset="0"/>
              </a:rPr>
              <a:t> sanctify Christ as Lord in your hearts, always being ready to make a defense to everyone who asks you to give an account for the hope that is in you, yet with gentleness and reverence . . . .”</a:t>
            </a:r>
            <a:r>
              <a:rPr lang="en-US" altLang="es-ES" sz="2800" dirty="0">
                <a:latin typeface="Century Gothic" panose="020B0502020202020204" pitchFamily="34" charset="0"/>
              </a:rPr>
              <a:t> </a:t>
            </a:r>
          </a:p>
        </p:txBody>
      </p:sp>
      <p:grpSp>
        <p:nvGrpSpPr>
          <p:cNvPr id="4100" name="Group 14">
            <a:extLst>
              <a:ext uri="{FF2B5EF4-FFF2-40B4-BE49-F238E27FC236}">
                <a16:creationId xmlns:a16="http://schemas.microsoft.com/office/drawing/2014/main" id="{45EF7AC4-1D74-B7B1-83C1-FCAC7E6B0581}"/>
              </a:ext>
            </a:extLst>
          </p:cNvPr>
          <p:cNvGrpSpPr>
            <a:grpSpLocks/>
          </p:cNvGrpSpPr>
          <p:nvPr/>
        </p:nvGrpSpPr>
        <p:grpSpPr bwMode="auto">
          <a:xfrm>
            <a:off x="4495800" y="838200"/>
            <a:ext cx="3276600" cy="457200"/>
            <a:chOff x="2832" y="528"/>
            <a:chExt cx="2064" cy="288"/>
          </a:xfrm>
        </p:grpSpPr>
        <p:sp>
          <p:nvSpPr>
            <p:cNvPr id="4101" name="Line 4">
              <a:extLst>
                <a:ext uri="{FF2B5EF4-FFF2-40B4-BE49-F238E27FC236}">
                  <a16:creationId xmlns:a16="http://schemas.microsoft.com/office/drawing/2014/main" id="{02EE0071-B5A4-C1D2-3E72-61A889C6D06E}"/>
                </a:ext>
              </a:extLst>
            </p:cNvPr>
            <p:cNvSpPr>
              <a:spLocks noChangeShapeType="1"/>
            </p:cNvSpPr>
            <p:nvPr/>
          </p:nvSpPr>
          <p:spPr bwMode="auto">
            <a:xfrm flipV="1">
              <a:off x="2832" y="528"/>
              <a:ext cx="206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4102" name="Line 5">
              <a:extLst>
                <a:ext uri="{FF2B5EF4-FFF2-40B4-BE49-F238E27FC236}">
                  <a16:creationId xmlns:a16="http://schemas.microsoft.com/office/drawing/2014/main" id="{A5256FFA-B1EB-F3DD-5795-F4F7CBE03A01}"/>
                </a:ext>
              </a:extLst>
            </p:cNvPr>
            <p:cNvSpPr>
              <a:spLocks noChangeShapeType="1"/>
            </p:cNvSpPr>
            <p:nvPr/>
          </p:nvSpPr>
          <p:spPr bwMode="auto">
            <a:xfrm>
              <a:off x="2832" y="672"/>
              <a:ext cx="168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4103" name="Line 6">
              <a:extLst>
                <a:ext uri="{FF2B5EF4-FFF2-40B4-BE49-F238E27FC236}">
                  <a16:creationId xmlns:a16="http://schemas.microsoft.com/office/drawing/2014/main" id="{71B2DA2C-5F2B-8FB4-E34A-6B4354B08EEE}"/>
                </a:ext>
              </a:extLst>
            </p:cNvPr>
            <p:cNvSpPr>
              <a:spLocks noChangeShapeType="1"/>
            </p:cNvSpPr>
            <p:nvPr/>
          </p:nvSpPr>
          <p:spPr bwMode="auto">
            <a:xfrm>
              <a:off x="2832" y="816"/>
              <a:ext cx="11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62" name="Rectangle 6">
            <a:extLst>
              <a:ext uri="{FF2B5EF4-FFF2-40B4-BE49-F238E27FC236}">
                <a16:creationId xmlns:a16="http://schemas.microsoft.com/office/drawing/2014/main" id="{A03E9469-43FB-DB11-DDB6-72127834B01A}"/>
              </a:ext>
            </a:extLst>
          </p:cNvPr>
          <p:cNvSpPr>
            <a:spLocks noGrp="1" noChangeArrowheads="1"/>
          </p:cNvSpPr>
          <p:nvPr>
            <p:ph type="subTitle" idx="1"/>
          </p:nvPr>
        </p:nvSpPr>
        <p:spPr>
          <a:xfrm>
            <a:off x="1295400" y="685800"/>
            <a:ext cx="6400800" cy="762000"/>
          </a:xfrm>
          <a:noFill/>
        </p:spPr>
        <p:txBody>
          <a:bodyPr/>
          <a:lstStyle/>
          <a:p>
            <a:pPr eaLnBrk="1" hangingPunct="1"/>
            <a:r>
              <a:rPr lang="en-US" altLang="es-ES" sz="4800" dirty="0">
                <a:latin typeface="Viner Hand ITC" panose="03070502030502020203" pitchFamily="66" charset="0"/>
              </a:rPr>
              <a:t>Principle</a:t>
            </a:r>
            <a:endParaRPr lang="en-US" altLang="es-ES" sz="4800" dirty="0">
              <a:solidFill>
                <a:srgbClr val="FFCC66"/>
              </a:solidFill>
              <a:latin typeface="Century Gothic" panose="020B0502020202020204" pitchFamily="34" charset="0"/>
            </a:endParaRPr>
          </a:p>
        </p:txBody>
      </p:sp>
      <p:sp>
        <p:nvSpPr>
          <p:cNvPr id="28675" name="Rectangle 8">
            <a:extLst>
              <a:ext uri="{FF2B5EF4-FFF2-40B4-BE49-F238E27FC236}">
                <a16:creationId xmlns:a16="http://schemas.microsoft.com/office/drawing/2014/main" id="{8762CACC-D75F-7402-729C-1763CEACD8A4}"/>
              </a:ext>
            </a:extLst>
          </p:cNvPr>
          <p:cNvSpPr>
            <a:spLocks noChangeArrowheads="1"/>
          </p:cNvSpPr>
          <p:nvPr/>
        </p:nvSpPr>
        <p:spPr bwMode="auto">
          <a:xfrm>
            <a:off x="533400" y="2514600"/>
            <a:ext cx="8229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i="1" dirty="0">
                <a:latin typeface="Century Gothic" panose="020B0502020202020204" pitchFamily="34" charset="0"/>
                <a:cs typeface="Times New Roman" panose="02020603050405020304" pitchFamily="18" charset="0"/>
              </a:rPr>
              <a:t>Nobody ever joins a “cult”</a:t>
            </a:r>
          </a:p>
          <a:p>
            <a:pPr eaLnBrk="1" hangingPunct="1">
              <a:buFontTx/>
              <a:buNone/>
            </a:pPr>
            <a:endParaRPr lang="en-US" altLang="es-ES" i="1" dirty="0">
              <a:latin typeface="Century Gothic" panose="020B0502020202020204" pitchFamily="34"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A5065C31-665F-0269-DCEF-8C5257BC7C26}"/>
              </a:ext>
            </a:extLst>
          </p:cNvPr>
          <p:cNvSpPr>
            <a:spLocks noGrp="1" noChangeArrowheads="1"/>
          </p:cNvSpPr>
          <p:nvPr>
            <p:ph type="subTitle" idx="1"/>
          </p:nvPr>
        </p:nvSpPr>
        <p:spPr>
          <a:xfrm>
            <a:off x="685800" y="2438400"/>
            <a:ext cx="7772400" cy="2286000"/>
          </a:xfrm>
        </p:spPr>
        <p:txBody>
          <a:bodyPr/>
          <a:lstStyle/>
          <a:p>
            <a:pPr marL="742950" indent="-742950" algn="l" eaLnBrk="1" hangingPunct="1">
              <a:lnSpc>
                <a:spcPct val="150000"/>
              </a:lnSpc>
              <a:buFont typeface="+mj-lt"/>
              <a:buAutoNum type="arabicPeriod" startAt="7"/>
            </a:pPr>
            <a:r>
              <a:rPr lang="en-US" altLang="es-ES" sz="4000" dirty="0">
                <a:latin typeface="Century Gothic" panose="020B0502020202020204" pitchFamily="34" charset="0"/>
                <a:cs typeface="Times New Roman" panose="02020603050405020304" pitchFamily="18" charset="0"/>
              </a:rPr>
              <a:t>Because the goal of all theology is </a:t>
            </a:r>
            <a:r>
              <a:rPr lang="en-US" altLang="es-ES" sz="4000" b="1" u="sng" dirty="0">
                <a:latin typeface="Century Gothic" panose="020B0502020202020204" pitchFamily="34" charset="0"/>
                <a:cs typeface="Times New Roman" panose="02020603050405020304" pitchFamily="18" charset="0"/>
              </a:rPr>
              <a:t>doxology</a:t>
            </a:r>
            <a:r>
              <a:rPr lang="en-US" altLang="es-ES" sz="4000" dirty="0">
                <a:latin typeface="Century Gothic" panose="020B0502020202020204" pitchFamily="34" charset="0"/>
                <a:cs typeface="Times New Roman" panose="02020603050405020304" pitchFamily="18" charset="0"/>
              </a:rPr>
              <a:t>. </a:t>
            </a:r>
          </a:p>
          <a:p>
            <a:pPr eaLnBrk="1" hangingPunct="1">
              <a:lnSpc>
                <a:spcPct val="150000"/>
              </a:lnSpc>
            </a:pPr>
            <a:r>
              <a:rPr lang="en-US" altLang="es-ES" sz="4000" dirty="0">
                <a:latin typeface="Century Gothic" panose="020B0502020202020204" pitchFamily="34" charset="0"/>
                <a:cs typeface="Times New Roman" panose="02020603050405020304" pitchFamily="18" charset="0"/>
              </a:rPr>
              <a:t>“</a:t>
            </a:r>
            <a:r>
              <a:rPr lang="en-US" altLang="es-ES" sz="5400" b="1" u="sng" dirty="0">
                <a:latin typeface="Century Gothic" panose="020B0502020202020204" pitchFamily="34" charset="0"/>
                <a:cs typeface="Times New Roman" panose="02020603050405020304" pitchFamily="18" charset="0"/>
              </a:rPr>
              <a:t>Worship</a:t>
            </a:r>
            <a:r>
              <a:rPr lang="en-US" altLang="es-ES" sz="4000" dirty="0">
                <a:latin typeface="Century Gothic" panose="020B0502020202020204" pitchFamily="34" charset="0"/>
                <a:cs typeface="Times New Roman" panose="02020603050405020304" pitchFamily="18" charset="0"/>
              </a:rPr>
              <a:t>”</a:t>
            </a:r>
          </a:p>
        </p:txBody>
      </p:sp>
      <p:sp>
        <p:nvSpPr>
          <p:cNvPr id="4" name="Rectangle 3">
            <a:extLst>
              <a:ext uri="{FF2B5EF4-FFF2-40B4-BE49-F238E27FC236}">
                <a16:creationId xmlns:a16="http://schemas.microsoft.com/office/drawing/2014/main" id="{A061D362-B1C9-D3E1-A581-E63709238E0F}"/>
              </a:ext>
            </a:extLst>
          </p:cNvPr>
          <p:cNvSpPr txBox="1">
            <a:spLocks noChangeArrowheads="1"/>
          </p:cNvSpPr>
          <p:nvPr/>
        </p:nvSpPr>
        <p:spPr bwMode="auto">
          <a:xfrm>
            <a:off x="381000" y="457200"/>
            <a:ext cx="8382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a:spcBef>
                <a:spcPct val="20000"/>
              </a:spcBef>
              <a:buChar char="»"/>
              <a:defRPr sz="2000">
                <a:solidFill>
                  <a:schemeClr val="tx1"/>
                </a:solidFill>
                <a:latin typeface="Times New Roman" panose="02020603050405020304" pitchFamily="18" charset="0"/>
              </a:defRPr>
            </a:lvl5pPr>
            <a:lvl6pPr eaLnBrk="0" fontAlgn="base" hangingPunct="0">
              <a:spcBef>
                <a:spcPct val="20000"/>
              </a:spcBef>
              <a:spcAft>
                <a:spcPct val="0"/>
              </a:spcAft>
              <a:buChar char="»"/>
              <a:defRPr sz="2000">
                <a:solidFill>
                  <a:schemeClr val="tx1"/>
                </a:solidFill>
                <a:latin typeface="Times New Roman" panose="02020603050405020304" pitchFamily="18" charset="0"/>
              </a:defRPr>
            </a:lvl6pPr>
            <a:lvl7pPr eaLnBrk="0" fontAlgn="base" hangingPunct="0">
              <a:spcBef>
                <a:spcPct val="20000"/>
              </a:spcBef>
              <a:spcAft>
                <a:spcPct val="0"/>
              </a:spcAft>
              <a:buChar char="»"/>
              <a:defRPr sz="2000">
                <a:solidFill>
                  <a:schemeClr val="tx1"/>
                </a:solidFill>
                <a:latin typeface="Times New Roman" panose="02020603050405020304" pitchFamily="18" charset="0"/>
              </a:defRPr>
            </a:lvl7pPr>
            <a:lvl8pPr eaLnBrk="0" fontAlgn="base" hangingPunct="0">
              <a:spcBef>
                <a:spcPct val="20000"/>
              </a:spcBef>
              <a:spcAft>
                <a:spcPct val="0"/>
              </a:spcAft>
              <a:buChar char="»"/>
              <a:defRPr sz="2000">
                <a:solidFill>
                  <a:schemeClr val="tx1"/>
                </a:solidFill>
                <a:latin typeface="Times New Roman" panose="02020603050405020304" pitchFamily="18" charset="0"/>
              </a:defRPr>
            </a:lvl8pPr>
            <a:lvl9pPr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dirty="0">
                <a:latin typeface="Viner Hand ITC" panose="03070502030502020203" pitchFamily="66" charset="0"/>
              </a:rPr>
              <a:t>Why Study Cults?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ext Box 4">
            <a:extLst>
              <a:ext uri="{FF2B5EF4-FFF2-40B4-BE49-F238E27FC236}">
                <a16:creationId xmlns:a16="http://schemas.microsoft.com/office/drawing/2014/main" id="{033873ED-5886-1EB9-D5D3-2B7F3B6E08AE}"/>
              </a:ext>
            </a:extLst>
          </p:cNvPr>
          <p:cNvSpPr txBox="1">
            <a:spLocks noChangeArrowheads="1"/>
          </p:cNvSpPr>
          <p:nvPr/>
        </p:nvSpPr>
        <p:spPr bwMode="auto">
          <a:xfrm>
            <a:off x="3429000" y="5486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s-ES" sz="2400">
                <a:latin typeface="Century Gothic" panose="020B0502020202020204" pitchFamily="34" charset="0"/>
              </a:rPr>
              <a:t>[end]</a:t>
            </a:r>
          </a:p>
        </p:txBody>
      </p:sp>
      <p:pic>
        <p:nvPicPr>
          <p:cNvPr id="30723" name="Picture 5" descr="whystudycultsTITLE">
            <a:extLst>
              <a:ext uri="{FF2B5EF4-FFF2-40B4-BE49-F238E27FC236}">
                <a16:creationId xmlns:a16="http://schemas.microsoft.com/office/drawing/2014/main" id="{F03AE3CE-2FB3-97AE-0FF5-27474E1A4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23850"/>
            <a:ext cx="58674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946D5618-8EC0-89FE-F8C4-7998233BD470}"/>
              </a:ext>
            </a:extLst>
          </p:cNvPr>
          <p:cNvSpPr>
            <a:spLocks noGrp="1" noChangeArrowheads="1"/>
          </p:cNvSpPr>
          <p:nvPr>
            <p:ph type="body" idx="1"/>
          </p:nvPr>
        </p:nvSpPr>
        <p:spPr>
          <a:xfrm>
            <a:off x="762000" y="1524000"/>
            <a:ext cx="7772400" cy="4724396"/>
          </a:xfrm>
        </p:spPr>
        <p:txBody>
          <a:bodyPr/>
          <a:lstStyle/>
          <a:p>
            <a:pPr marL="609600" indent="-609600" eaLnBrk="1" hangingPunct="1">
              <a:spcAft>
                <a:spcPts val="600"/>
              </a:spcAft>
              <a:buFontTx/>
              <a:buAutoNum type="arabicPeriod"/>
            </a:pPr>
            <a:r>
              <a:rPr lang="en-US" altLang="es-ES" sz="2800" dirty="0">
                <a:latin typeface="Century Gothic" panose="020B0502020202020204" pitchFamily="34" charset="0"/>
                <a:cs typeface="Times New Roman" panose="02020603050405020304" pitchFamily="18" charset="0"/>
              </a:rPr>
              <a:t>Christian apologetics is first of all a matter of Christian </a:t>
            </a:r>
            <a:r>
              <a:rPr lang="en-US" altLang="es-ES" sz="2800" b="1" u="sng" dirty="0">
                <a:latin typeface="Century Gothic" panose="020B0502020202020204" pitchFamily="34" charset="0"/>
                <a:cs typeface="Times New Roman" panose="02020603050405020304" pitchFamily="18" charset="0"/>
              </a:rPr>
              <a:t>Devotion</a:t>
            </a:r>
            <a:r>
              <a:rPr lang="en-US" altLang="es-ES" sz="2800" dirty="0">
                <a:latin typeface="Century Gothic" panose="020B0502020202020204" pitchFamily="34" charset="0"/>
                <a:cs typeface="Times New Roman" panose="02020603050405020304" pitchFamily="18" charset="0"/>
              </a:rPr>
              <a:t>.  Christ as Lord in our hearts is the basis of all truly effective apologetics.  It is not simply an intellectual task.</a:t>
            </a:r>
            <a:r>
              <a:rPr lang="en-US" altLang="es-ES" sz="2800" dirty="0">
                <a:latin typeface="Century Gothic" panose="020B0502020202020204" pitchFamily="34" charset="0"/>
              </a:rPr>
              <a:t> </a:t>
            </a:r>
          </a:p>
          <a:p>
            <a:pPr marL="609600" indent="-609600" eaLnBrk="1" hangingPunct="1">
              <a:spcAft>
                <a:spcPts val="600"/>
              </a:spcAft>
              <a:buFontTx/>
              <a:buAutoNum type="arabicPeriod"/>
            </a:pPr>
            <a:r>
              <a:rPr lang="en-US" altLang="es-ES" sz="2800" dirty="0">
                <a:latin typeface="Century Gothic" panose="020B0502020202020204" pitchFamily="34" charset="0"/>
                <a:cs typeface="Times New Roman" panose="02020603050405020304" pitchFamily="18" charset="0"/>
              </a:rPr>
              <a:t>We are to be prepared to make a defense at </a:t>
            </a:r>
            <a:r>
              <a:rPr lang="en-US" altLang="es-ES" sz="2800" b="1" u="sng" dirty="0">
                <a:latin typeface="Century Gothic" panose="020B0502020202020204" pitchFamily="34" charset="0"/>
                <a:cs typeface="Times New Roman" panose="02020603050405020304" pitchFamily="18" charset="0"/>
              </a:rPr>
              <a:t>All</a:t>
            </a:r>
            <a:r>
              <a:rPr lang="en-US" altLang="es-ES" sz="2800" dirty="0">
                <a:latin typeface="Century Gothic" panose="020B0502020202020204" pitchFamily="34" charset="0"/>
                <a:cs typeface="Times New Roman" panose="02020603050405020304" pitchFamily="18" charset="0"/>
              </a:rPr>
              <a:t> </a:t>
            </a:r>
            <a:r>
              <a:rPr lang="en-US" altLang="es-ES" sz="2800" b="1" u="sng" dirty="0">
                <a:latin typeface="Century Gothic" panose="020B0502020202020204" pitchFamily="34" charset="0"/>
                <a:cs typeface="Times New Roman" panose="02020603050405020304" pitchFamily="18" charset="0"/>
              </a:rPr>
              <a:t>Times</a:t>
            </a:r>
            <a:r>
              <a:rPr lang="en-US" altLang="es-ES" sz="2800" dirty="0">
                <a:latin typeface="Century Gothic" panose="020B0502020202020204" pitchFamily="34" charset="0"/>
                <a:cs typeface="Times New Roman" panose="02020603050405020304" pitchFamily="18" charset="0"/>
              </a:rPr>
              <a:t>.</a:t>
            </a:r>
            <a:r>
              <a:rPr lang="en-US" altLang="es-ES" sz="2800" dirty="0">
                <a:latin typeface="Century Gothic" panose="020B0502020202020204" pitchFamily="34" charset="0"/>
              </a:rPr>
              <a:t> </a:t>
            </a:r>
          </a:p>
          <a:p>
            <a:pPr marL="609600" indent="-609600" eaLnBrk="1" hangingPunct="1">
              <a:spcAft>
                <a:spcPts val="600"/>
              </a:spcAft>
              <a:buFontTx/>
              <a:buAutoNum type="arabicPeriod"/>
            </a:pPr>
            <a:r>
              <a:rPr lang="en-US" altLang="es-ES" sz="2800" dirty="0">
                <a:latin typeface="Century Gothic" panose="020B0502020202020204" pitchFamily="34" charset="0"/>
                <a:cs typeface="Times New Roman" panose="02020603050405020304" pitchFamily="18" charset="0"/>
              </a:rPr>
              <a:t>We are to be prepared to make a defense to </a:t>
            </a:r>
            <a:r>
              <a:rPr lang="en-US" altLang="es-ES" sz="2800" b="1" u="sng" dirty="0">
                <a:latin typeface="Century Gothic" panose="020B0502020202020204" pitchFamily="34" charset="0"/>
                <a:cs typeface="Times New Roman" panose="02020603050405020304" pitchFamily="18" charset="0"/>
              </a:rPr>
              <a:t>All</a:t>
            </a:r>
            <a:r>
              <a:rPr lang="en-US" altLang="es-ES" sz="2800" dirty="0">
                <a:latin typeface="Century Gothic" panose="020B0502020202020204" pitchFamily="34" charset="0"/>
                <a:cs typeface="Times New Roman" panose="02020603050405020304" pitchFamily="18" charset="0"/>
              </a:rPr>
              <a:t> </a:t>
            </a:r>
            <a:r>
              <a:rPr lang="en-US" altLang="es-ES" sz="2800" b="1" u="sng" dirty="0">
                <a:latin typeface="Century Gothic" panose="020B0502020202020204" pitchFamily="34" charset="0"/>
                <a:cs typeface="Times New Roman" panose="02020603050405020304" pitchFamily="18" charset="0"/>
              </a:rPr>
              <a:t>People</a:t>
            </a:r>
            <a:r>
              <a:rPr lang="en-US" altLang="es-ES" sz="2800" dirty="0">
                <a:latin typeface="Century Gothic" panose="020B0502020202020204" pitchFamily="34" charset="0"/>
                <a:cs typeface="Times New Roman" panose="02020603050405020304" pitchFamily="18" charset="0"/>
              </a:rPr>
              <a:t>.</a:t>
            </a:r>
            <a:r>
              <a:rPr lang="en-US" altLang="es-ES" sz="2800" dirty="0">
                <a:latin typeface="Century Gothic" panose="020B0502020202020204" pitchFamily="34" charset="0"/>
              </a:rPr>
              <a:t> </a:t>
            </a:r>
          </a:p>
        </p:txBody>
      </p:sp>
      <p:sp>
        <p:nvSpPr>
          <p:cNvPr id="2" name="Rectangle 9">
            <a:extLst>
              <a:ext uri="{FF2B5EF4-FFF2-40B4-BE49-F238E27FC236}">
                <a16:creationId xmlns:a16="http://schemas.microsoft.com/office/drawing/2014/main" id="{F21142A4-A06F-8516-12BD-C307EF14D89C}"/>
              </a:ext>
            </a:extLst>
          </p:cNvPr>
          <p:cNvSpPr>
            <a:spLocks noChangeArrowheads="1"/>
          </p:cNvSpPr>
          <p:nvPr/>
        </p:nvSpPr>
        <p:spPr bwMode="auto">
          <a:xfrm>
            <a:off x="685800" y="457200"/>
            <a:ext cx="396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Century Gothic" panose="020B0502020202020204" pitchFamily="34" charset="0"/>
              </a:rPr>
              <a:t>1 P</a:t>
            </a:r>
            <a:r>
              <a:rPr lang="en-US" altLang="es-ES" sz="4400" b="1">
                <a:solidFill>
                  <a:schemeClr val="tx2"/>
                </a:solidFill>
                <a:latin typeface="Century Gothic" panose="020B0502020202020204" pitchFamily="34" charset="0"/>
              </a:rPr>
              <a:t>ETER </a:t>
            </a:r>
            <a:r>
              <a:rPr lang="en-US" altLang="es-ES" sz="5400" b="1">
                <a:solidFill>
                  <a:schemeClr val="tx2"/>
                </a:solidFill>
                <a:latin typeface="Century Gothic" panose="020B0502020202020204" pitchFamily="34" charset="0"/>
              </a:rPr>
              <a:t>3:15</a:t>
            </a:r>
          </a:p>
        </p:txBody>
      </p:sp>
      <p:grpSp>
        <p:nvGrpSpPr>
          <p:cNvPr id="5124" name="Group 10">
            <a:extLst>
              <a:ext uri="{FF2B5EF4-FFF2-40B4-BE49-F238E27FC236}">
                <a16:creationId xmlns:a16="http://schemas.microsoft.com/office/drawing/2014/main" id="{EB1A4CEB-5353-01FD-2913-49EE5B75EECE}"/>
              </a:ext>
            </a:extLst>
          </p:cNvPr>
          <p:cNvGrpSpPr>
            <a:grpSpLocks/>
          </p:cNvGrpSpPr>
          <p:nvPr/>
        </p:nvGrpSpPr>
        <p:grpSpPr bwMode="auto">
          <a:xfrm>
            <a:off x="4495800" y="838200"/>
            <a:ext cx="3276600" cy="457200"/>
            <a:chOff x="2832" y="528"/>
            <a:chExt cx="2064" cy="288"/>
          </a:xfrm>
        </p:grpSpPr>
        <p:sp>
          <p:nvSpPr>
            <p:cNvPr id="5125" name="Line 11">
              <a:extLst>
                <a:ext uri="{FF2B5EF4-FFF2-40B4-BE49-F238E27FC236}">
                  <a16:creationId xmlns:a16="http://schemas.microsoft.com/office/drawing/2014/main" id="{E2F58444-CC0A-C507-FBB1-533C3E6AEA14}"/>
                </a:ext>
              </a:extLst>
            </p:cNvPr>
            <p:cNvSpPr>
              <a:spLocks noChangeShapeType="1"/>
            </p:cNvSpPr>
            <p:nvPr/>
          </p:nvSpPr>
          <p:spPr bwMode="auto">
            <a:xfrm flipV="1">
              <a:off x="2832" y="528"/>
              <a:ext cx="206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26" name="Line 12">
              <a:extLst>
                <a:ext uri="{FF2B5EF4-FFF2-40B4-BE49-F238E27FC236}">
                  <a16:creationId xmlns:a16="http://schemas.microsoft.com/office/drawing/2014/main" id="{B85BEC7D-AA64-5475-C036-CA62E947BBF9}"/>
                </a:ext>
              </a:extLst>
            </p:cNvPr>
            <p:cNvSpPr>
              <a:spLocks noChangeShapeType="1"/>
            </p:cNvSpPr>
            <p:nvPr/>
          </p:nvSpPr>
          <p:spPr bwMode="auto">
            <a:xfrm>
              <a:off x="2832" y="672"/>
              <a:ext cx="168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27" name="Line 13">
              <a:extLst>
                <a:ext uri="{FF2B5EF4-FFF2-40B4-BE49-F238E27FC236}">
                  <a16:creationId xmlns:a16="http://schemas.microsoft.com/office/drawing/2014/main" id="{EFB28E56-2B26-C0C6-E469-B48F46DF951B}"/>
                </a:ext>
              </a:extLst>
            </p:cNvPr>
            <p:cNvSpPr>
              <a:spLocks noChangeShapeType="1"/>
            </p:cNvSpPr>
            <p:nvPr/>
          </p:nvSpPr>
          <p:spPr bwMode="auto">
            <a:xfrm>
              <a:off x="2832" y="816"/>
              <a:ext cx="11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CDA446DC-0C79-C93B-8E15-49EFD8C68343}"/>
              </a:ext>
            </a:extLst>
          </p:cNvPr>
          <p:cNvSpPr>
            <a:spLocks noGrp="1" noChangeArrowheads="1"/>
          </p:cNvSpPr>
          <p:nvPr>
            <p:ph type="body" idx="1"/>
          </p:nvPr>
        </p:nvSpPr>
        <p:spPr>
          <a:xfrm>
            <a:off x="762000" y="1981200"/>
            <a:ext cx="7924800" cy="4191000"/>
          </a:xfrm>
        </p:spPr>
        <p:txBody>
          <a:bodyPr/>
          <a:lstStyle/>
          <a:p>
            <a:pPr marL="609600" indent="-609600" eaLnBrk="1" hangingPunct="1">
              <a:buFontTx/>
              <a:buAutoNum type="arabicPeriod" startAt="4"/>
              <a:defRPr/>
            </a:pPr>
            <a:r>
              <a:rPr lang="en-US" sz="2800" dirty="0">
                <a:latin typeface="Century Gothic" panose="020B0502020202020204" pitchFamily="34" charset="0"/>
                <a:cs typeface="Times New Roman" panose="02020603050405020304" pitchFamily="18" charset="0"/>
              </a:rPr>
              <a:t>We must make our defense </a:t>
            </a:r>
            <a:r>
              <a:rPr lang="en-US" sz="2800" b="1" u="sng" dirty="0">
                <a:latin typeface="Century Gothic" panose="020B0502020202020204" pitchFamily="34" charset="0"/>
                <a:cs typeface="Times New Roman" panose="02020603050405020304" pitchFamily="18" charset="0"/>
              </a:rPr>
              <a:t>Respectfully</a:t>
            </a:r>
            <a:r>
              <a:rPr lang="en-US" sz="2800" dirty="0">
                <a:latin typeface="Century Gothic" panose="020B0502020202020204" pitchFamily="34" charset="0"/>
                <a:cs typeface="Times New Roman" panose="02020603050405020304" pitchFamily="18" charset="0"/>
              </a:rPr>
              <a:t>.</a:t>
            </a:r>
            <a:r>
              <a:rPr lang="en-US" sz="2800" dirty="0">
                <a:latin typeface="Century Gothic" panose="020B0502020202020204" pitchFamily="34" charset="0"/>
              </a:rPr>
              <a:t> </a:t>
            </a:r>
          </a:p>
          <a:p>
            <a:pPr marL="609600" indent="-609600" eaLnBrk="1" hangingPunct="1">
              <a:buFontTx/>
              <a:buAutoNum type="arabicPeriod" startAt="4"/>
              <a:defRPr/>
            </a:pPr>
            <a:endParaRPr lang="en-US" sz="1600" dirty="0">
              <a:latin typeface="Century Gothic" panose="020B0502020202020204" pitchFamily="34" charset="0"/>
            </a:endParaRPr>
          </a:p>
          <a:p>
            <a:pPr marL="609600" indent="-609600" eaLnBrk="1" hangingPunct="1">
              <a:buFontTx/>
              <a:buAutoNum type="arabicPeriod" startAt="4"/>
              <a:defRPr/>
            </a:pPr>
            <a:endParaRPr lang="en-US" sz="1600" dirty="0">
              <a:latin typeface="Century Gothic" panose="020B0502020202020204" pitchFamily="34" charset="0"/>
            </a:endParaRPr>
          </a:p>
          <a:p>
            <a:pPr marL="0" indent="0" eaLnBrk="1" hangingPunct="1">
              <a:lnSpc>
                <a:spcPct val="150000"/>
              </a:lnSpc>
              <a:buFontTx/>
              <a:buNone/>
              <a:defRPr/>
            </a:pPr>
            <a:r>
              <a:rPr lang="en-US" sz="2800" b="1" dirty="0">
                <a:latin typeface="Century Gothic" panose="020B0502020202020204" pitchFamily="34" charset="0"/>
              </a:rPr>
              <a:t>Defense: </a:t>
            </a:r>
            <a:r>
              <a:rPr lang="el-GR" b="1" dirty="0"/>
              <a:t>ἀπολογία</a:t>
            </a:r>
            <a:r>
              <a:rPr lang="en-US" sz="2800" b="1" dirty="0">
                <a:latin typeface="Century Gothic" panose="020B0502020202020204" pitchFamily="34" charset="0"/>
              </a:rPr>
              <a:t> </a:t>
            </a:r>
            <a:r>
              <a:rPr lang="en-US" sz="2800" b="1" i="1" dirty="0">
                <a:latin typeface="Century Gothic" panose="020B0502020202020204" pitchFamily="34" charset="0"/>
              </a:rPr>
              <a:t>apologia “</a:t>
            </a:r>
            <a:r>
              <a:rPr lang="en-US" sz="2800" dirty="0">
                <a:latin typeface="Century Gothic" panose="020B0502020202020204" pitchFamily="34" charset="0"/>
              </a:rPr>
              <a:t>to give an answer or speech in defense of oneself. A plea, defense before a tribunal or elsewhere (Acts 22:1; 2 Tim. 4:16).”</a:t>
            </a:r>
          </a:p>
          <a:p>
            <a:pPr marL="0" indent="0" eaLnBrk="1" hangingPunct="1">
              <a:buNone/>
              <a:defRPr/>
            </a:pPr>
            <a:r>
              <a:rPr lang="en-US" sz="2800" dirty="0">
                <a:latin typeface="Century Gothic" panose="020B0502020202020204" pitchFamily="34" charset="0"/>
                <a:cs typeface="Times New Roman" panose="02020603050405020304" pitchFamily="18" charset="0"/>
              </a:rPr>
              <a:t>  </a:t>
            </a:r>
          </a:p>
        </p:txBody>
      </p:sp>
      <p:sp>
        <p:nvSpPr>
          <p:cNvPr id="2" name="Rectangle 9">
            <a:extLst>
              <a:ext uri="{FF2B5EF4-FFF2-40B4-BE49-F238E27FC236}">
                <a16:creationId xmlns:a16="http://schemas.microsoft.com/office/drawing/2014/main" id="{AB2F73F3-5CA2-9697-3096-0C49167DCCA0}"/>
              </a:ext>
            </a:extLst>
          </p:cNvPr>
          <p:cNvSpPr>
            <a:spLocks noChangeArrowheads="1"/>
          </p:cNvSpPr>
          <p:nvPr/>
        </p:nvSpPr>
        <p:spPr bwMode="auto">
          <a:xfrm>
            <a:off x="685800" y="457200"/>
            <a:ext cx="396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Century Gothic" panose="020B0502020202020204" pitchFamily="34" charset="0"/>
              </a:rPr>
              <a:t>1 P</a:t>
            </a:r>
            <a:r>
              <a:rPr lang="en-US" altLang="es-ES" sz="4400" b="1">
                <a:solidFill>
                  <a:schemeClr val="tx2"/>
                </a:solidFill>
                <a:latin typeface="Century Gothic" panose="020B0502020202020204" pitchFamily="34" charset="0"/>
              </a:rPr>
              <a:t>ETER </a:t>
            </a:r>
            <a:r>
              <a:rPr lang="en-US" altLang="es-ES" sz="5400" b="1">
                <a:solidFill>
                  <a:schemeClr val="tx2"/>
                </a:solidFill>
                <a:latin typeface="Century Gothic" panose="020B0502020202020204" pitchFamily="34" charset="0"/>
              </a:rPr>
              <a:t>3:15</a:t>
            </a:r>
          </a:p>
        </p:txBody>
      </p:sp>
      <p:grpSp>
        <p:nvGrpSpPr>
          <p:cNvPr id="6148" name="Group 10">
            <a:extLst>
              <a:ext uri="{FF2B5EF4-FFF2-40B4-BE49-F238E27FC236}">
                <a16:creationId xmlns:a16="http://schemas.microsoft.com/office/drawing/2014/main" id="{8453C4E1-B01C-3280-CC01-AB9C7332CF57}"/>
              </a:ext>
            </a:extLst>
          </p:cNvPr>
          <p:cNvGrpSpPr>
            <a:grpSpLocks/>
          </p:cNvGrpSpPr>
          <p:nvPr/>
        </p:nvGrpSpPr>
        <p:grpSpPr bwMode="auto">
          <a:xfrm>
            <a:off x="4495800" y="838200"/>
            <a:ext cx="3276600" cy="457200"/>
            <a:chOff x="2832" y="528"/>
            <a:chExt cx="2064" cy="288"/>
          </a:xfrm>
        </p:grpSpPr>
        <p:sp>
          <p:nvSpPr>
            <p:cNvPr id="6149" name="Line 11">
              <a:extLst>
                <a:ext uri="{FF2B5EF4-FFF2-40B4-BE49-F238E27FC236}">
                  <a16:creationId xmlns:a16="http://schemas.microsoft.com/office/drawing/2014/main" id="{6B1B3351-B187-12E0-86C1-E956503126C6}"/>
                </a:ext>
              </a:extLst>
            </p:cNvPr>
            <p:cNvSpPr>
              <a:spLocks noChangeShapeType="1"/>
            </p:cNvSpPr>
            <p:nvPr/>
          </p:nvSpPr>
          <p:spPr bwMode="auto">
            <a:xfrm flipV="1">
              <a:off x="2832" y="528"/>
              <a:ext cx="206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50" name="Line 12">
              <a:extLst>
                <a:ext uri="{FF2B5EF4-FFF2-40B4-BE49-F238E27FC236}">
                  <a16:creationId xmlns:a16="http://schemas.microsoft.com/office/drawing/2014/main" id="{948A4888-03A9-0817-9146-F96324ADB438}"/>
                </a:ext>
              </a:extLst>
            </p:cNvPr>
            <p:cNvSpPr>
              <a:spLocks noChangeShapeType="1"/>
            </p:cNvSpPr>
            <p:nvPr/>
          </p:nvSpPr>
          <p:spPr bwMode="auto">
            <a:xfrm>
              <a:off x="2832" y="672"/>
              <a:ext cx="168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51" name="Line 13">
              <a:extLst>
                <a:ext uri="{FF2B5EF4-FFF2-40B4-BE49-F238E27FC236}">
                  <a16:creationId xmlns:a16="http://schemas.microsoft.com/office/drawing/2014/main" id="{E67F3E3E-BB65-A909-E61F-230ABB4A6799}"/>
                </a:ext>
              </a:extLst>
            </p:cNvPr>
            <p:cNvSpPr>
              <a:spLocks noChangeShapeType="1"/>
            </p:cNvSpPr>
            <p:nvPr/>
          </p:nvSpPr>
          <p:spPr bwMode="auto">
            <a:xfrm>
              <a:off x="2832" y="816"/>
              <a:ext cx="11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999413AA-8306-03ED-044D-F75A86F88A4B}"/>
              </a:ext>
            </a:extLst>
          </p:cNvPr>
          <p:cNvSpPr>
            <a:spLocks noGrp="1" noChangeArrowheads="1"/>
          </p:cNvSpPr>
          <p:nvPr>
            <p:ph type="body" idx="1"/>
          </p:nvPr>
        </p:nvSpPr>
        <p:spPr>
          <a:xfrm>
            <a:off x="762000" y="1600200"/>
            <a:ext cx="7924800" cy="4572000"/>
          </a:xfrm>
        </p:spPr>
        <p:txBody>
          <a:bodyPr/>
          <a:lstStyle/>
          <a:p>
            <a:pPr marL="514350" indent="-514350" eaLnBrk="1" hangingPunct="1">
              <a:lnSpc>
                <a:spcPct val="150000"/>
              </a:lnSpc>
              <a:buFont typeface="+mj-lt"/>
              <a:buAutoNum type="arabicPeriod" startAt="5"/>
              <a:defRPr/>
            </a:pPr>
            <a:r>
              <a:rPr lang="en-US" sz="2800" dirty="0">
                <a:latin typeface="Century Gothic" panose="020B0502020202020204" pitchFamily="34" charset="0"/>
                <a:cs typeface="Times New Roman" panose="02020603050405020304" pitchFamily="18" charset="0"/>
              </a:rPr>
              <a:t>This is a </a:t>
            </a:r>
            <a:r>
              <a:rPr lang="en-US" sz="2800" b="1" u="sng" dirty="0">
                <a:latin typeface="Century Gothic" panose="020B0502020202020204" pitchFamily="34" charset="0"/>
                <a:cs typeface="Times New Roman" panose="02020603050405020304" pitchFamily="18" charset="0"/>
              </a:rPr>
              <a:t>Command</a:t>
            </a:r>
            <a:r>
              <a:rPr lang="en-US" sz="2800" dirty="0">
                <a:latin typeface="Century Gothic" panose="020B0502020202020204" pitchFamily="34" charset="0"/>
                <a:cs typeface="Times New Roman" panose="02020603050405020304" pitchFamily="18" charset="0"/>
              </a:rPr>
              <a:t>.  If we do not make a defense of our faith, when challenged, we are disobeying God.  But if we are not prepared to do this, we probably will not do this, or we will do so poorly.  </a:t>
            </a:r>
          </a:p>
          <a:p>
            <a:pPr marL="0" indent="0" eaLnBrk="1" hangingPunct="1">
              <a:buFontTx/>
              <a:buNone/>
              <a:defRPr/>
            </a:pPr>
            <a:endParaRPr lang="en-US" sz="1400" dirty="0">
              <a:latin typeface="Century Gothic" panose="020B0502020202020204" pitchFamily="34" charset="0"/>
              <a:cs typeface="Times New Roman" panose="02020603050405020304" pitchFamily="18" charset="0"/>
            </a:endParaRPr>
          </a:p>
          <a:p>
            <a:pPr marL="0" indent="0" eaLnBrk="1" hangingPunct="1">
              <a:buFontTx/>
              <a:buNone/>
              <a:defRPr/>
            </a:pPr>
            <a:r>
              <a:rPr lang="en-US" sz="2800" b="1" u="sng" dirty="0">
                <a:latin typeface="Century Gothic" panose="020B0502020202020204" pitchFamily="34" charset="0"/>
                <a:cs typeface="Times New Roman" panose="02020603050405020304" pitchFamily="18" charset="0"/>
              </a:rPr>
              <a:t>Remember</a:t>
            </a:r>
            <a:r>
              <a:rPr lang="en-US" sz="2800" dirty="0">
                <a:latin typeface="Century Gothic" panose="020B0502020202020204" pitchFamily="34" charset="0"/>
                <a:cs typeface="Times New Roman" panose="02020603050405020304" pitchFamily="18" charset="0"/>
              </a:rPr>
              <a:t>: Apologetics (“defense”) is not the domain of Christian philosophers only.  It is a task for </a:t>
            </a:r>
            <a:r>
              <a:rPr lang="en-US" sz="2800" b="1" u="sng" dirty="0">
                <a:latin typeface="Century Gothic" panose="020B0502020202020204" pitchFamily="34" charset="0"/>
                <a:cs typeface="Times New Roman" panose="02020603050405020304" pitchFamily="18" charset="0"/>
              </a:rPr>
              <a:t>All Believers</a:t>
            </a:r>
            <a:r>
              <a:rPr lang="en-US" sz="2800" dirty="0">
                <a:latin typeface="Century Gothic" panose="020B0502020202020204" pitchFamily="34" charset="0"/>
                <a:cs typeface="Times New Roman" panose="02020603050405020304" pitchFamily="18" charset="0"/>
              </a:rPr>
              <a:t>.</a:t>
            </a:r>
            <a:r>
              <a:rPr lang="en-US" sz="2800" dirty="0">
                <a:latin typeface="Century Gothic" panose="020B0502020202020204" pitchFamily="34" charset="0"/>
              </a:rPr>
              <a:t> </a:t>
            </a:r>
          </a:p>
        </p:txBody>
      </p:sp>
      <p:sp>
        <p:nvSpPr>
          <p:cNvPr id="7171" name="Rectangle 9">
            <a:extLst>
              <a:ext uri="{FF2B5EF4-FFF2-40B4-BE49-F238E27FC236}">
                <a16:creationId xmlns:a16="http://schemas.microsoft.com/office/drawing/2014/main" id="{DE6562FC-FC7E-FDFD-6712-70832A3EE57C}"/>
              </a:ext>
            </a:extLst>
          </p:cNvPr>
          <p:cNvSpPr>
            <a:spLocks noChangeArrowheads="1"/>
          </p:cNvSpPr>
          <p:nvPr/>
        </p:nvSpPr>
        <p:spPr bwMode="auto">
          <a:xfrm>
            <a:off x="685800" y="457200"/>
            <a:ext cx="396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Century Gothic" panose="020B0502020202020204" pitchFamily="34" charset="0"/>
              </a:rPr>
              <a:t>1 P</a:t>
            </a:r>
            <a:r>
              <a:rPr lang="en-US" altLang="es-ES" sz="4400" b="1">
                <a:solidFill>
                  <a:schemeClr val="tx2"/>
                </a:solidFill>
                <a:latin typeface="Century Gothic" panose="020B0502020202020204" pitchFamily="34" charset="0"/>
              </a:rPr>
              <a:t>ETER </a:t>
            </a:r>
            <a:r>
              <a:rPr lang="en-US" altLang="es-ES" sz="5400" b="1">
                <a:solidFill>
                  <a:schemeClr val="tx2"/>
                </a:solidFill>
                <a:latin typeface="Century Gothic" panose="020B0502020202020204" pitchFamily="34" charset="0"/>
              </a:rPr>
              <a:t>3:15</a:t>
            </a:r>
          </a:p>
        </p:txBody>
      </p:sp>
      <p:grpSp>
        <p:nvGrpSpPr>
          <p:cNvPr id="7172" name="Group 10">
            <a:extLst>
              <a:ext uri="{FF2B5EF4-FFF2-40B4-BE49-F238E27FC236}">
                <a16:creationId xmlns:a16="http://schemas.microsoft.com/office/drawing/2014/main" id="{F53FB2BA-3888-24B1-7428-3FB597EA1ADD}"/>
              </a:ext>
            </a:extLst>
          </p:cNvPr>
          <p:cNvGrpSpPr>
            <a:grpSpLocks/>
          </p:cNvGrpSpPr>
          <p:nvPr/>
        </p:nvGrpSpPr>
        <p:grpSpPr bwMode="auto">
          <a:xfrm>
            <a:off x="4495800" y="838200"/>
            <a:ext cx="3276600" cy="457200"/>
            <a:chOff x="2832" y="528"/>
            <a:chExt cx="2064" cy="288"/>
          </a:xfrm>
        </p:grpSpPr>
        <p:sp>
          <p:nvSpPr>
            <p:cNvPr id="7173" name="Line 11">
              <a:extLst>
                <a:ext uri="{FF2B5EF4-FFF2-40B4-BE49-F238E27FC236}">
                  <a16:creationId xmlns:a16="http://schemas.microsoft.com/office/drawing/2014/main" id="{2E6832E7-8B55-802D-B9EC-07EA7E1CD5A6}"/>
                </a:ext>
              </a:extLst>
            </p:cNvPr>
            <p:cNvSpPr>
              <a:spLocks noChangeShapeType="1"/>
            </p:cNvSpPr>
            <p:nvPr/>
          </p:nvSpPr>
          <p:spPr bwMode="auto">
            <a:xfrm flipV="1">
              <a:off x="2832" y="528"/>
              <a:ext cx="206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74" name="Line 12">
              <a:extLst>
                <a:ext uri="{FF2B5EF4-FFF2-40B4-BE49-F238E27FC236}">
                  <a16:creationId xmlns:a16="http://schemas.microsoft.com/office/drawing/2014/main" id="{05953136-0D68-7CE9-B16F-C2312B179056}"/>
                </a:ext>
              </a:extLst>
            </p:cNvPr>
            <p:cNvSpPr>
              <a:spLocks noChangeShapeType="1"/>
            </p:cNvSpPr>
            <p:nvPr/>
          </p:nvSpPr>
          <p:spPr bwMode="auto">
            <a:xfrm>
              <a:off x="2832" y="672"/>
              <a:ext cx="168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75" name="Line 13">
              <a:extLst>
                <a:ext uri="{FF2B5EF4-FFF2-40B4-BE49-F238E27FC236}">
                  <a16:creationId xmlns:a16="http://schemas.microsoft.com/office/drawing/2014/main" id="{A5E8FCF4-31E3-00FE-ECB7-6F7B34887B0E}"/>
                </a:ext>
              </a:extLst>
            </p:cNvPr>
            <p:cNvSpPr>
              <a:spLocks noChangeShapeType="1"/>
            </p:cNvSpPr>
            <p:nvPr/>
          </p:nvSpPr>
          <p:spPr bwMode="auto">
            <a:xfrm>
              <a:off x="2832" y="816"/>
              <a:ext cx="115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194" name="Group 2">
            <a:extLst>
              <a:ext uri="{FF2B5EF4-FFF2-40B4-BE49-F238E27FC236}">
                <a16:creationId xmlns:a16="http://schemas.microsoft.com/office/drawing/2014/main" id="{88A46B19-1A5E-3255-6FDC-338E639CBFCD}"/>
              </a:ext>
            </a:extLst>
          </p:cNvPr>
          <p:cNvGrpSpPr>
            <a:grpSpLocks/>
          </p:cNvGrpSpPr>
          <p:nvPr/>
        </p:nvGrpSpPr>
        <p:grpSpPr bwMode="auto">
          <a:xfrm>
            <a:off x="685800" y="457200"/>
            <a:ext cx="7772400" cy="1143000"/>
            <a:chOff x="432" y="432"/>
            <a:chExt cx="4896" cy="720"/>
          </a:xfrm>
        </p:grpSpPr>
        <p:grpSp>
          <p:nvGrpSpPr>
            <p:cNvPr id="8196" name="Group 3">
              <a:extLst>
                <a:ext uri="{FF2B5EF4-FFF2-40B4-BE49-F238E27FC236}">
                  <a16:creationId xmlns:a16="http://schemas.microsoft.com/office/drawing/2014/main" id="{73F11E4E-A3C1-7981-9370-2D138E86E9C1}"/>
                </a:ext>
              </a:extLst>
            </p:cNvPr>
            <p:cNvGrpSpPr>
              <a:grpSpLocks/>
            </p:cNvGrpSpPr>
            <p:nvPr/>
          </p:nvGrpSpPr>
          <p:grpSpPr bwMode="auto">
            <a:xfrm>
              <a:off x="2640" y="672"/>
              <a:ext cx="2688" cy="288"/>
              <a:chOff x="2640" y="672"/>
              <a:chExt cx="2688" cy="288"/>
            </a:xfrm>
          </p:grpSpPr>
          <p:sp>
            <p:nvSpPr>
              <p:cNvPr id="8198" name="Line 4">
                <a:extLst>
                  <a:ext uri="{FF2B5EF4-FFF2-40B4-BE49-F238E27FC236}">
                    <a16:creationId xmlns:a16="http://schemas.microsoft.com/office/drawing/2014/main" id="{FC027342-63D6-22BF-3494-1FB48E28C4FA}"/>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8199" name="Line 5">
                <a:extLst>
                  <a:ext uri="{FF2B5EF4-FFF2-40B4-BE49-F238E27FC236}">
                    <a16:creationId xmlns:a16="http://schemas.microsoft.com/office/drawing/2014/main" id="{33A8D579-35B1-0B97-218C-E33C5AFF9F3A}"/>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8200" name="Line 6">
                <a:extLst>
                  <a:ext uri="{FF2B5EF4-FFF2-40B4-BE49-F238E27FC236}">
                    <a16:creationId xmlns:a16="http://schemas.microsoft.com/office/drawing/2014/main" id="{0C464D41-E7FB-4BCB-6779-C6464860D2F0}"/>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8197" name="Rectangle 7">
              <a:extLst>
                <a:ext uri="{FF2B5EF4-FFF2-40B4-BE49-F238E27FC236}">
                  <a16:creationId xmlns:a16="http://schemas.microsoft.com/office/drawing/2014/main" id="{AA979632-A8E4-620E-64B6-D3477900955B}"/>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
        <p:nvSpPr>
          <p:cNvPr id="8195" name="Rectangle 8">
            <a:extLst>
              <a:ext uri="{FF2B5EF4-FFF2-40B4-BE49-F238E27FC236}">
                <a16:creationId xmlns:a16="http://schemas.microsoft.com/office/drawing/2014/main" id="{CC98D753-BC6F-D958-A115-8CFFBE773E88}"/>
              </a:ext>
            </a:extLst>
          </p:cNvPr>
          <p:cNvSpPr>
            <a:spLocks noChangeArrowheads="1"/>
          </p:cNvSpPr>
          <p:nvPr/>
        </p:nvSpPr>
        <p:spPr bwMode="auto">
          <a:xfrm>
            <a:off x="457200" y="1714500"/>
            <a:ext cx="8534400" cy="3428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b="1" dirty="0">
                <a:latin typeface="Century Gothic" panose="020B0502020202020204" pitchFamily="34" charset="0"/>
                <a:cs typeface="Times New Roman" panose="02020603050405020304" pitchFamily="18" charset="0"/>
              </a:rPr>
              <a:t>“</a:t>
            </a:r>
            <a:r>
              <a:rPr lang="en-US" altLang="es-ES" dirty="0">
                <a:latin typeface="Century Gothic" panose="020B0502020202020204" pitchFamily="34" charset="0"/>
                <a:cs typeface="Times New Roman" panose="02020603050405020304" pitchFamily="18" charset="0"/>
              </a:rPr>
              <a:t>Beloved, while I was making every effort to write you about our common salvation, I felt the necessity to write to you appealing that </a:t>
            </a:r>
            <a:r>
              <a:rPr lang="en-US" altLang="es-ES" u="sng" dirty="0">
                <a:latin typeface="Century Gothic" panose="020B0502020202020204" pitchFamily="34" charset="0"/>
                <a:cs typeface="Times New Roman" panose="02020603050405020304" pitchFamily="18" charset="0"/>
              </a:rPr>
              <a:t>you contend earnestly for the faith which was once for all handed down to the saints</a:t>
            </a:r>
            <a:r>
              <a:rPr lang="en-US" altLang="es-ES" dirty="0">
                <a:latin typeface="Century Gothic" panose="020B0502020202020204" pitchFamily="34" charset="0"/>
                <a:cs typeface="Times New Roman" panose="02020603050405020304" pitchFamily="18" charset="0"/>
              </a:rPr>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218" name="Group 2">
            <a:extLst>
              <a:ext uri="{FF2B5EF4-FFF2-40B4-BE49-F238E27FC236}">
                <a16:creationId xmlns:a16="http://schemas.microsoft.com/office/drawing/2014/main" id="{630E4FA1-AAEF-BB77-33DD-4A0BEDEAD4DA}"/>
              </a:ext>
            </a:extLst>
          </p:cNvPr>
          <p:cNvGrpSpPr>
            <a:grpSpLocks/>
          </p:cNvGrpSpPr>
          <p:nvPr/>
        </p:nvGrpSpPr>
        <p:grpSpPr bwMode="auto">
          <a:xfrm>
            <a:off x="685800" y="457200"/>
            <a:ext cx="7772400" cy="1143000"/>
            <a:chOff x="432" y="432"/>
            <a:chExt cx="4896" cy="720"/>
          </a:xfrm>
        </p:grpSpPr>
        <p:grpSp>
          <p:nvGrpSpPr>
            <p:cNvPr id="9220" name="Group 3">
              <a:extLst>
                <a:ext uri="{FF2B5EF4-FFF2-40B4-BE49-F238E27FC236}">
                  <a16:creationId xmlns:a16="http://schemas.microsoft.com/office/drawing/2014/main" id="{158E8B98-74E0-209D-1EE6-4403E8370E68}"/>
                </a:ext>
              </a:extLst>
            </p:cNvPr>
            <p:cNvGrpSpPr>
              <a:grpSpLocks/>
            </p:cNvGrpSpPr>
            <p:nvPr/>
          </p:nvGrpSpPr>
          <p:grpSpPr bwMode="auto">
            <a:xfrm>
              <a:off x="2640" y="672"/>
              <a:ext cx="2688" cy="288"/>
              <a:chOff x="2640" y="672"/>
              <a:chExt cx="2688" cy="288"/>
            </a:xfrm>
          </p:grpSpPr>
          <p:sp>
            <p:nvSpPr>
              <p:cNvPr id="9222" name="Line 4">
                <a:extLst>
                  <a:ext uri="{FF2B5EF4-FFF2-40B4-BE49-F238E27FC236}">
                    <a16:creationId xmlns:a16="http://schemas.microsoft.com/office/drawing/2014/main" id="{0B8F113C-5F65-D413-65F2-1456DC02722E}"/>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9223" name="Line 5">
                <a:extLst>
                  <a:ext uri="{FF2B5EF4-FFF2-40B4-BE49-F238E27FC236}">
                    <a16:creationId xmlns:a16="http://schemas.microsoft.com/office/drawing/2014/main" id="{7BB3BD7F-F489-1B9B-BC2A-DA63DF525A8B}"/>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9224" name="Line 6">
                <a:extLst>
                  <a:ext uri="{FF2B5EF4-FFF2-40B4-BE49-F238E27FC236}">
                    <a16:creationId xmlns:a16="http://schemas.microsoft.com/office/drawing/2014/main" id="{38AB6B5D-8969-798D-2FC4-A9E155C638C8}"/>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9221" name="Rectangle 7">
              <a:extLst>
                <a:ext uri="{FF2B5EF4-FFF2-40B4-BE49-F238E27FC236}">
                  <a16:creationId xmlns:a16="http://schemas.microsoft.com/office/drawing/2014/main" id="{FD7D50FE-24AB-F0B5-5D46-40676E2B6052}"/>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
        <p:nvSpPr>
          <p:cNvPr id="9219" name="Rectangle 8">
            <a:extLst>
              <a:ext uri="{FF2B5EF4-FFF2-40B4-BE49-F238E27FC236}">
                <a16:creationId xmlns:a16="http://schemas.microsoft.com/office/drawing/2014/main" id="{30C32D86-BB01-5481-E527-E741B96FA7AC}"/>
              </a:ext>
            </a:extLst>
          </p:cNvPr>
          <p:cNvSpPr>
            <a:spLocks noChangeArrowheads="1"/>
          </p:cNvSpPr>
          <p:nvPr/>
        </p:nvSpPr>
        <p:spPr bwMode="auto">
          <a:xfrm>
            <a:off x="533400" y="1371600"/>
            <a:ext cx="8077200" cy="3809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50000"/>
              </a:lnSpc>
              <a:buFontTx/>
              <a:buNone/>
            </a:pPr>
            <a:r>
              <a:rPr lang="en-US" altLang="es-ES" dirty="0">
                <a:latin typeface="Century Gothic" panose="020B0502020202020204" pitchFamily="34" charset="0"/>
                <a:cs typeface="Times New Roman" panose="02020603050405020304" pitchFamily="18" charset="0"/>
              </a:rPr>
              <a:t>“For certain persons have crept in unnoticed, those who were long beforehand marked out for this condemnation, ungodly persons who turn the grace of our God into licentiousness </a:t>
            </a:r>
            <a:r>
              <a:rPr lang="en-US" altLang="es-ES" u="sng" dirty="0">
                <a:latin typeface="Century Gothic" panose="020B0502020202020204" pitchFamily="34" charset="0"/>
                <a:cs typeface="Times New Roman" panose="02020603050405020304" pitchFamily="18" charset="0"/>
              </a:rPr>
              <a:t>and deny our only Master and Lord, Jesus Christ</a:t>
            </a:r>
            <a:r>
              <a:rPr lang="en-US" altLang="es-ES" dirty="0">
                <a:latin typeface="Century Gothic" panose="020B0502020202020204" pitchFamily="34" charset="0"/>
                <a:cs typeface="Times New Roman" panose="02020603050405020304" pitchFamily="18" charset="0"/>
              </a:rPr>
              <a:t>.”</a:t>
            </a:r>
            <a:r>
              <a:rPr lang="en-US" altLang="es-ES" dirty="0">
                <a:latin typeface="Century Gothic" panose="020B0502020202020204" pitchFamily="34" charset="0"/>
              </a:rPr>
              <a:t> </a:t>
            </a:r>
          </a:p>
          <a:p>
            <a:pPr eaLnBrk="1" hangingPunct="1">
              <a:buFontTx/>
              <a:buNone/>
            </a:pPr>
            <a:endParaRPr lang="en-US" altLang="es-ES" dirty="0">
              <a:latin typeface="Century Gothic" panose="020B0502020202020204" pitchFamily="34" charset="0"/>
              <a:cs typeface="Times New Roman" panose="0202060305040502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C36E0F65-1321-31CB-44B3-28D73CDA6A0C}"/>
              </a:ext>
            </a:extLst>
          </p:cNvPr>
          <p:cNvSpPr>
            <a:spLocks noGrp="1" noChangeArrowheads="1"/>
          </p:cNvSpPr>
          <p:nvPr>
            <p:ph type="body" idx="1"/>
          </p:nvPr>
        </p:nvSpPr>
        <p:spPr>
          <a:xfrm>
            <a:off x="609600" y="1828799"/>
            <a:ext cx="8229600" cy="2590798"/>
          </a:xfrm>
        </p:spPr>
        <p:txBody>
          <a:bodyPr/>
          <a:lstStyle/>
          <a:p>
            <a:pPr marL="609600" indent="-609600" eaLnBrk="1" hangingPunct="1">
              <a:lnSpc>
                <a:spcPct val="150000"/>
              </a:lnSpc>
              <a:buFontTx/>
              <a:buAutoNum type="arabicPeriod"/>
            </a:pPr>
            <a:r>
              <a:rPr lang="en-US" altLang="es-ES" sz="2800" dirty="0">
                <a:latin typeface="Century Gothic" panose="020B0502020202020204" pitchFamily="34" charset="0"/>
                <a:cs typeface="Times New Roman" panose="02020603050405020304" pitchFamily="18" charset="0"/>
              </a:rPr>
              <a:t>Countercult apologetics requires </a:t>
            </a:r>
            <a:r>
              <a:rPr lang="en-US" altLang="es-ES" sz="2800" b="1" u="sng" dirty="0">
                <a:latin typeface="Century Gothic" panose="020B0502020202020204" pitchFamily="34" charset="0"/>
                <a:cs typeface="Times New Roman" panose="02020603050405020304" pitchFamily="18" charset="0"/>
              </a:rPr>
              <a:t>Diligence</a:t>
            </a:r>
            <a:r>
              <a:rPr lang="en-US" altLang="es-ES" sz="2800" b="1" dirty="0">
                <a:latin typeface="Century Gothic" panose="020B0502020202020204" pitchFamily="34" charset="0"/>
                <a:cs typeface="Times New Roman" panose="02020603050405020304" pitchFamily="18" charset="0"/>
              </a:rPr>
              <a:t>.</a:t>
            </a:r>
            <a:r>
              <a:rPr lang="en-US" altLang="es-ES" sz="2800" dirty="0">
                <a:latin typeface="Century Gothic" panose="020B0502020202020204" pitchFamily="34" charset="0"/>
                <a:cs typeface="Times New Roman" panose="02020603050405020304" pitchFamily="18" charset="0"/>
              </a:rPr>
              <a:t>  “</a:t>
            </a:r>
            <a:r>
              <a:rPr lang="en-US" altLang="es-ES" sz="2800" dirty="0">
                <a:solidFill>
                  <a:srgbClr val="FFFFCC"/>
                </a:solidFill>
                <a:latin typeface="Century Gothic" panose="020B0502020202020204" pitchFamily="34" charset="0"/>
                <a:cs typeface="Times New Roman" panose="02020603050405020304" pitchFamily="18" charset="0"/>
              </a:rPr>
              <a:t>Contend earnestly for the faith</a:t>
            </a:r>
            <a:r>
              <a:rPr lang="en-US" altLang="es-ES" sz="2800" dirty="0">
                <a:latin typeface="Century Gothic" panose="020B0502020202020204" pitchFamily="34" charset="0"/>
                <a:cs typeface="Times New Roman" panose="02020603050405020304" pitchFamily="18" charset="0"/>
              </a:rPr>
              <a:t>.”  To be an effective apologist, you must be passionate about the task.  You must study hard and be prepared to work a long time to master this field.</a:t>
            </a:r>
            <a:r>
              <a:rPr lang="en-US" altLang="es-ES" sz="2800" dirty="0">
                <a:latin typeface="Century Gothic" panose="020B0502020202020204" pitchFamily="34" charset="0"/>
              </a:rPr>
              <a:t> </a:t>
            </a:r>
          </a:p>
        </p:txBody>
      </p:sp>
      <p:grpSp>
        <p:nvGrpSpPr>
          <p:cNvPr id="10243" name="Group 10">
            <a:extLst>
              <a:ext uri="{FF2B5EF4-FFF2-40B4-BE49-F238E27FC236}">
                <a16:creationId xmlns:a16="http://schemas.microsoft.com/office/drawing/2014/main" id="{E952A6BB-76D8-BD0B-13AE-340305308300}"/>
              </a:ext>
            </a:extLst>
          </p:cNvPr>
          <p:cNvGrpSpPr>
            <a:grpSpLocks/>
          </p:cNvGrpSpPr>
          <p:nvPr/>
        </p:nvGrpSpPr>
        <p:grpSpPr bwMode="auto">
          <a:xfrm>
            <a:off x="685800" y="457200"/>
            <a:ext cx="7772400" cy="1143000"/>
            <a:chOff x="432" y="432"/>
            <a:chExt cx="4896" cy="720"/>
          </a:xfrm>
        </p:grpSpPr>
        <p:grpSp>
          <p:nvGrpSpPr>
            <p:cNvPr id="10244" name="Group 11">
              <a:extLst>
                <a:ext uri="{FF2B5EF4-FFF2-40B4-BE49-F238E27FC236}">
                  <a16:creationId xmlns:a16="http://schemas.microsoft.com/office/drawing/2014/main" id="{D6AAAE25-7B2B-3B82-4494-843120AF1CEC}"/>
                </a:ext>
              </a:extLst>
            </p:cNvPr>
            <p:cNvGrpSpPr>
              <a:grpSpLocks/>
            </p:cNvGrpSpPr>
            <p:nvPr/>
          </p:nvGrpSpPr>
          <p:grpSpPr bwMode="auto">
            <a:xfrm>
              <a:off x="2640" y="672"/>
              <a:ext cx="2688" cy="288"/>
              <a:chOff x="2640" y="672"/>
              <a:chExt cx="2688" cy="288"/>
            </a:xfrm>
          </p:grpSpPr>
          <p:sp>
            <p:nvSpPr>
              <p:cNvPr id="10246" name="Line 12">
                <a:extLst>
                  <a:ext uri="{FF2B5EF4-FFF2-40B4-BE49-F238E27FC236}">
                    <a16:creationId xmlns:a16="http://schemas.microsoft.com/office/drawing/2014/main" id="{68235E4D-2C54-8B38-D786-7A035528DF71}"/>
                  </a:ext>
                </a:extLst>
              </p:cNvPr>
              <p:cNvSpPr>
                <a:spLocks noChangeShapeType="1"/>
              </p:cNvSpPr>
              <p:nvPr/>
            </p:nvSpPr>
            <p:spPr bwMode="auto">
              <a:xfrm flipV="1">
                <a:off x="2640" y="672"/>
                <a:ext cx="26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247" name="Line 13">
                <a:extLst>
                  <a:ext uri="{FF2B5EF4-FFF2-40B4-BE49-F238E27FC236}">
                    <a16:creationId xmlns:a16="http://schemas.microsoft.com/office/drawing/2014/main" id="{14D5CDA4-4BCC-FCFF-1C53-F59A8AB36BAD}"/>
                  </a:ext>
                </a:extLst>
              </p:cNvPr>
              <p:cNvSpPr>
                <a:spLocks noChangeShapeType="1"/>
              </p:cNvSpPr>
              <p:nvPr/>
            </p:nvSpPr>
            <p:spPr bwMode="auto">
              <a:xfrm>
                <a:off x="2640" y="816"/>
                <a:ext cx="2304"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248" name="Line 14">
                <a:extLst>
                  <a:ext uri="{FF2B5EF4-FFF2-40B4-BE49-F238E27FC236}">
                    <a16:creationId xmlns:a16="http://schemas.microsoft.com/office/drawing/2014/main" id="{0D47B9CF-9A51-9263-D744-FF9FF82055FF}"/>
                  </a:ext>
                </a:extLst>
              </p:cNvPr>
              <p:cNvSpPr>
                <a:spLocks noChangeShapeType="1"/>
              </p:cNvSpPr>
              <p:nvPr/>
            </p:nvSpPr>
            <p:spPr bwMode="auto">
              <a:xfrm>
                <a:off x="2640" y="960"/>
                <a:ext cx="17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10245" name="Rectangle 15">
              <a:extLst>
                <a:ext uri="{FF2B5EF4-FFF2-40B4-BE49-F238E27FC236}">
                  <a16:creationId xmlns:a16="http://schemas.microsoft.com/office/drawing/2014/main" id="{FAA91ABF-DEF8-153C-5146-E2FD24CA3520}"/>
                </a:ext>
              </a:extLst>
            </p:cNvPr>
            <p:cNvSpPr>
              <a:spLocks noChangeArrowheads="1"/>
            </p:cNvSpPr>
            <p:nvPr/>
          </p:nvSpPr>
          <p:spPr bwMode="auto">
            <a:xfrm>
              <a:off x="432" y="432"/>
              <a:ext cx="489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s-ES" sz="5400" b="1">
                  <a:solidFill>
                    <a:schemeClr val="tx2"/>
                  </a:solidFill>
                  <a:latin typeface="Humanst521 BT" pitchFamily="34" charset="0"/>
                </a:rPr>
                <a:t>J</a:t>
              </a:r>
              <a:r>
                <a:rPr lang="en-US" altLang="es-ES" sz="4400" b="1">
                  <a:solidFill>
                    <a:schemeClr val="tx2"/>
                  </a:solidFill>
                  <a:latin typeface="Humanst521 BT" pitchFamily="34" charset="0"/>
                </a:rPr>
                <a:t>UDE</a:t>
              </a:r>
              <a:r>
                <a:rPr lang="en-US" altLang="es-ES" sz="5400" b="1">
                  <a:solidFill>
                    <a:schemeClr val="tx2"/>
                  </a:solidFill>
                  <a:latin typeface="Humanst521 BT" pitchFamily="34" charset="0"/>
                </a:rPr>
                <a:t> 3–4</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theme/theme1.xml><?xml version="1.0" encoding="utf-8"?>
<a:theme xmlns:a="http://schemas.openxmlformats.org/drawingml/2006/main" name="Default Design">
  <a:themeElements>
    <a:clrScheme name="">
      <a:dk1>
        <a:srgbClr val="808080"/>
      </a:dk1>
      <a:lt1>
        <a:srgbClr val="FFFFFF"/>
      </a:lt1>
      <a:dk2>
        <a:srgbClr val="6699FF"/>
      </a:dk2>
      <a:lt2>
        <a:srgbClr val="FFFFCC"/>
      </a:lt2>
      <a:accent1>
        <a:srgbClr val="00CC99"/>
      </a:accent1>
      <a:accent2>
        <a:srgbClr val="3333CC"/>
      </a:accent2>
      <a:accent3>
        <a:srgbClr val="B8CAFF"/>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1129</Words>
  <Application>Microsoft Office PowerPoint</Application>
  <PresentationFormat>On-screen Show (4:3)</PresentationFormat>
  <Paragraphs>72</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Century Gothic</vt:lpstr>
      <vt:lpstr>Humanst521 BT</vt:lpstr>
      <vt:lpstr>Times New Roman</vt:lpstr>
      <vt:lpstr>Viner Hand ITC</vt:lpstr>
      <vt:lpstr>Default Design</vt:lpstr>
      <vt:lpstr>PowerPoint Presentation</vt:lpstr>
      <vt:lpstr>PowerPoint Presentation</vt:lpstr>
      <vt:lpstr>1 PETER 3:15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Heresy and Orthodoxy</vt:lpstr>
      <vt:lpstr>Heresy and Orthodoxy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Biblical Basis for Christian Apologetics </dc:title>
  <dc:creator>NOBTS</dc:creator>
  <cp:lastModifiedBy>Jason Whitlock</cp:lastModifiedBy>
  <cp:revision>58</cp:revision>
  <dcterms:created xsi:type="dcterms:W3CDTF">2002-08-22T16:52:49Z</dcterms:created>
  <dcterms:modified xsi:type="dcterms:W3CDTF">2024-01-07T03:27:49Z</dcterms:modified>
</cp:coreProperties>
</file>