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2" r:id="rId3"/>
    <p:sldId id="313" r:id="rId4"/>
    <p:sldId id="259" r:id="rId5"/>
    <p:sldId id="260" r:id="rId6"/>
    <p:sldId id="301" r:id="rId7"/>
    <p:sldId id="265" r:id="rId8"/>
    <p:sldId id="266" r:id="rId9"/>
    <p:sldId id="302" r:id="rId10"/>
    <p:sldId id="317" r:id="rId11"/>
    <p:sldId id="267" r:id="rId12"/>
    <p:sldId id="268" r:id="rId13"/>
    <p:sldId id="269" r:id="rId14"/>
    <p:sldId id="270" r:id="rId15"/>
    <p:sldId id="303" r:id="rId16"/>
    <p:sldId id="310" r:id="rId17"/>
    <p:sldId id="271" r:id="rId18"/>
    <p:sldId id="272" r:id="rId19"/>
    <p:sldId id="297" r:id="rId20"/>
    <p:sldId id="257" r:id="rId21"/>
    <p:sldId id="273" r:id="rId22"/>
    <p:sldId id="298" r:id="rId23"/>
    <p:sldId id="274" r:id="rId24"/>
    <p:sldId id="275" r:id="rId25"/>
    <p:sldId id="299" r:id="rId26"/>
    <p:sldId id="276" r:id="rId27"/>
    <p:sldId id="277" r:id="rId28"/>
    <p:sldId id="304" r:id="rId29"/>
    <p:sldId id="278" r:id="rId30"/>
    <p:sldId id="279" r:id="rId31"/>
    <p:sldId id="258" r:id="rId32"/>
    <p:sldId id="280" r:id="rId33"/>
    <p:sldId id="261" r:id="rId34"/>
    <p:sldId id="282" r:id="rId35"/>
    <p:sldId id="300" r:id="rId36"/>
    <p:sldId id="283" r:id="rId37"/>
    <p:sldId id="284" r:id="rId38"/>
    <p:sldId id="285" r:id="rId39"/>
    <p:sldId id="286" r:id="rId40"/>
    <p:sldId id="287" r:id="rId41"/>
    <p:sldId id="288" r:id="rId42"/>
    <p:sldId id="289" r:id="rId43"/>
    <p:sldId id="290" r:id="rId44"/>
    <p:sldId id="281" r:id="rId45"/>
    <p:sldId id="291" r:id="rId46"/>
    <p:sldId id="292" r:id="rId47"/>
    <p:sldId id="293" r:id="rId48"/>
    <p:sldId id="294" r:id="rId49"/>
    <p:sldId id="295" r:id="rId50"/>
    <p:sldId id="262" r:id="rId51"/>
    <p:sldId id="296" r:id="rId52"/>
    <p:sldId id="308" r:id="rId53"/>
    <p:sldId id="314" r:id="rId54"/>
    <p:sldId id="263" r:id="rId55"/>
    <p:sldId id="264" r:id="rId56"/>
    <p:sldId id="316" r:id="rId57"/>
    <p:sldId id="307" r:id="rId5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9F9F"/>
    <a:srgbClr val="FF6969"/>
    <a:srgbClr val="CC0000"/>
    <a:srgbClr val="D60093"/>
    <a:srgbClr val="FF0066"/>
    <a:srgbClr val="FF99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50AA27-C380-4D8E-AEA0-01AFEBBCC2E5}" v="2" dt="2024-01-04T00:31:31.3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581" autoAdjust="0"/>
  </p:normalViewPr>
  <p:slideViewPr>
    <p:cSldViewPr>
      <p:cViewPr varScale="1">
        <p:scale>
          <a:sx n="110" d="100"/>
          <a:sy n="110" d="100"/>
        </p:scale>
        <p:origin x="152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son Whitlock" userId="79db5883558567e1" providerId="Windows Live" clId="Web-{DB50AA27-C380-4D8E-AEA0-01AFEBBCC2E5}"/>
    <pc:docChg chg="sldOrd">
      <pc:chgData name="Jason Whitlock" userId="79db5883558567e1" providerId="Windows Live" clId="Web-{DB50AA27-C380-4D8E-AEA0-01AFEBBCC2E5}" dt="2024-01-04T00:31:31.316" v="1"/>
      <pc:docMkLst>
        <pc:docMk/>
      </pc:docMkLst>
      <pc:sldChg chg="ord">
        <pc:chgData name="Jason Whitlock" userId="79db5883558567e1" providerId="Windows Live" clId="Web-{DB50AA27-C380-4D8E-AEA0-01AFEBBCC2E5}" dt="2024-01-04T00:31:31.316" v="1"/>
        <pc:sldMkLst>
          <pc:docMk/>
          <pc:sldMk cId="0" sldId="268"/>
        </pc:sldMkLst>
      </pc:sldChg>
      <pc:sldChg chg="ord">
        <pc:chgData name="Jason Whitlock" userId="79db5883558567e1" providerId="Windows Live" clId="Web-{DB50AA27-C380-4D8E-AEA0-01AFEBBCC2E5}" dt="2024-01-04T00:31:06.987" v="0"/>
        <pc:sldMkLst>
          <pc:docMk/>
          <pc:sldMk cId="0" sldId="301"/>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a:extLst>
              <a:ext uri="{FF2B5EF4-FFF2-40B4-BE49-F238E27FC236}">
                <a16:creationId xmlns:a16="http://schemas.microsoft.com/office/drawing/2014/main" id="{363E28C3-5DAE-F3C6-C48D-45D1EE38515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40CBD3F-6C4C-FF0D-8DAD-15AE09ACE16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1A5FE07-3343-CADA-EF59-B0591251731A}"/>
              </a:ext>
            </a:extLst>
          </p:cNvPr>
          <p:cNvSpPr>
            <a:spLocks noGrp="1" noChangeArrowheads="1"/>
          </p:cNvSpPr>
          <p:nvPr>
            <p:ph type="sldNum" sz="quarter" idx="12"/>
          </p:nvPr>
        </p:nvSpPr>
        <p:spPr>
          <a:ln/>
        </p:spPr>
        <p:txBody>
          <a:bodyPr/>
          <a:lstStyle>
            <a:lvl1pPr>
              <a:defRPr/>
            </a:lvl1pPr>
          </a:lstStyle>
          <a:p>
            <a:fld id="{B7F64EFC-118F-4D85-B4A1-952ABA5840F4}" type="slidenum">
              <a:rPr lang="en-US" altLang="es-ES"/>
              <a:pPr/>
              <a:t>‹#›</a:t>
            </a:fld>
            <a:endParaRPr lang="en-US" altLang="es-ES"/>
          </a:p>
        </p:txBody>
      </p:sp>
    </p:spTree>
    <p:extLst>
      <p:ext uri="{BB962C8B-B14F-4D97-AF65-F5344CB8AC3E}">
        <p14:creationId xmlns:p14="http://schemas.microsoft.com/office/powerpoint/2010/main" val="620285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4696811-0CB7-0BF9-94F5-6F991D64038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477863B-ABAE-1628-0B6A-6DE355970B6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90E2DAA-4DB0-BE9D-FEA3-682B988FD2A3}"/>
              </a:ext>
            </a:extLst>
          </p:cNvPr>
          <p:cNvSpPr>
            <a:spLocks noGrp="1" noChangeArrowheads="1"/>
          </p:cNvSpPr>
          <p:nvPr>
            <p:ph type="sldNum" sz="quarter" idx="12"/>
          </p:nvPr>
        </p:nvSpPr>
        <p:spPr>
          <a:ln/>
        </p:spPr>
        <p:txBody>
          <a:bodyPr/>
          <a:lstStyle>
            <a:lvl1pPr>
              <a:defRPr/>
            </a:lvl1pPr>
          </a:lstStyle>
          <a:p>
            <a:fld id="{51B6A879-0BEE-4D1A-851E-7FF17DDD98C5}" type="slidenum">
              <a:rPr lang="en-US" altLang="es-ES"/>
              <a:pPr/>
              <a:t>‹#›</a:t>
            </a:fld>
            <a:endParaRPr lang="en-US" altLang="es-ES"/>
          </a:p>
        </p:txBody>
      </p:sp>
    </p:spTree>
    <p:extLst>
      <p:ext uri="{BB962C8B-B14F-4D97-AF65-F5344CB8AC3E}">
        <p14:creationId xmlns:p14="http://schemas.microsoft.com/office/powerpoint/2010/main" val="2114651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A35C117-01D3-70B7-39B9-4766E05383F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ECF8738-E77C-38F5-CD5D-64488DB2514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8B9D50D-1BC2-09F0-382A-22453CEA15C8}"/>
              </a:ext>
            </a:extLst>
          </p:cNvPr>
          <p:cNvSpPr>
            <a:spLocks noGrp="1" noChangeArrowheads="1"/>
          </p:cNvSpPr>
          <p:nvPr>
            <p:ph type="sldNum" sz="quarter" idx="12"/>
          </p:nvPr>
        </p:nvSpPr>
        <p:spPr>
          <a:ln/>
        </p:spPr>
        <p:txBody>
          <a:bodyPr/>
          <a:lstStyle>
            <a:lvl1pPr>
              <a:defRPr/>
            </a:lvl1pPr>
          </a:lstStyle>
          <a:p>
            <a:fld id="{9C5598B9-D9BD-49C7-9DDB-8E5999AD83C1}" type="slidenum">
              <a:rPr lang="en-US" altLang="es-ES"/>
              <a:pPr/>
              <a:t>‹#›</a:t>
            </a:fld>
            <a:endParaRPr lang="en-US" altLang="es-ES"/>
          </a:p>
        </p:txBody>
      </p:sp>
    </p:spTree>
    <p:extLst>
      <p:ext uri="{BB962C8B-B14F-4D97-AF65-F5344CB8AC3E}">
        <p14:creationId xmlns:p14="http://schemas.microsoft.com/office/powerpoint/2010/main" val="2670721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E7F29E2-D40A-D320-12CD-E20D67AE246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A4EFE51-37CF-1CE3-CD28-6B0822890E8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2B00EA8-0E59-A067-2C41-99D42D76DF1D}"/>
              </a:ext>
            </a:extLst>
          </p:cNvPr>
          <p:cNvSpPr>
            <a:spLocks noGrp="1" noChangeArrowheads="1"/>
          </p:cNvSpPr>
          <p:nvPr>
            <p:ph type="sldNum" sz="quarter" idx="12"/>
          </p:nvPr>
        </p:nvSpPr>
        <p:spPr>
          <a:ln/>
        </p:spPr>
        <p:txBody>
          <a:bodyPr/>
          <a:lstStyle>
            <a:lvl1pPr>
              <a:defRPr/>
            </a:lvl1pPr>
          </a:lstStyle>
          <a:p>
            <a:fld id="{41EA4DEA-A55C-480B-9BC4-C039671F70AD}" type="slidenum">
              <a:rPr lang="en-US" altLang="es-ES"/>
              <a:pPr/>
              <a:t>‹#›</a:t>
            </a:fld>
            <a:endParaRPr lang="en-US" altLang="es-ES"/>
          </a:p>
        </p:txBody>
      </p:sp>
    </p:spTree>
    <p:extLst>
      <p:ext uri="{BB962C8B-B14F-4D97-AF65-F5344CB8AC3E}">
        <p14:creationId xmlns:p14="http://schemas.microsoft.com/office/powerpoint/2010/main" val="3572702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2B35A654-BCD3-8AD2-F00A-BBE7900C2B0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4C0F691-8CED-D128-9805-175B4D85314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454D524-C06C-E3E2-BADF-5AB03E8E4E82}"/>
              </a:ext>
            </a:extLst>
          </p:cNvPr>
          <p:cNvSpPr>
            <a:spLocks noGrp="1" noChangeArrowheads="1"/>
          </p:cNvSpPr>
          <p:nvPr>
            <p:ph type="sldNum" sz="quarter" idx="12"/>
          </p:nvPr>
        </p:nvSpPr>
        <p:spPr>
          <a:ln/>
        </p:spPr>
        <p:txBody>
          <a:bodyPr/>
          <a:lstStyle>
            <a:lvl1pPr>
              <a:defRPr/>
            </a:lvl1pPr>
          </a:lstStyle>
          <a:p>
            <a:fld id="{50254E32-3A45-4470-91CD-AFF3789A19E8}" type="slidenum">
              <a:rPr lang="en-US" altLang="es-ES"/>
              <a:pPr/>
              <a:t>‹#›</a:t>
            </a:fld>
            <a:endParaRPr lang="en-US" altLang="es-ES"/>
          </a:p>
        </p:txBody>
      </p:sp>
    </p:spTree>
    <p:extLst>
      <p:ext uri="{BB962C8B-B14F-4D97-AF65-F5344CB8AC3E}">
        <p14:creationId xmlns:p14="http://schemas.microsoft.com/office/powerpoint/2010/main" val="2053191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9C9A3E76-239F-E2AD-0C74-1ADF2520B4A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35A08F66-4D7B-D586-3BC9-D3B41F8202E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4DEA6279-FD83-2DED-AF03-31282F7C5D38}"/>
              </a:ext>
            </a:extLst>
          </p:cNvPr>
          <p:cNvSpPr>
            <a:spLocks noGrp="1" noChangeArrowheads="1"/>
          </p:cNvSpPr>
          <p:nvPr>
            <p:ph type="sldNum" sz="quarter" idx="12"/>
          </p:nvPr>
        </p:nvSpPr>
        <p:spPr>
          <a:ln/>
        </p:spPr>
        <p:txBody>
          <a:bodyPr/>
          <a:lstStyle>
            <a:lvl1pPr>
              <a:defRPr/>
            </a:lvl1pPr>
          </a:lstStyle>
          <a:p>
            <a:fld id="{9A3338AA-F4DB-45FD-B4F2-CAF4EAC2D00A}" type="slidenum">
              <a:rPr lang="en-US" altLang="es-ES"/>
              <a:pPr/>
              <a:t>‹#›</a:t>
            </a:fld>
            <a:endParaRPr lang="en-US" altLang="es-ES"/>
          </a:p>
        </p:txBody>
      </p:sp>
    </p:spTree>
    <p:extLst>
      <p:ext uri="{BB962C8B-B14F-4D97-AF65-F5344CB8AC3E}">
        <p14:creationId xmlns:p14="http://schemas.microsoft.com/office/powerpoint/2010/main" val="2846947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B021985-AF11-CD3E-36B3-96674EBA1CC6}"/>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46BBAFEE-AF45-9914-2226-19A7643E4E6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632550D6-E167-340C-432C-D3884CF218A2}"/>
              </a:ext>
            </a:extLst>
          </p:cNvPr>
          <p:cNvSpPr>
            <a:spLocks noGrp="1" noChangeArrowheads="1"/>
          </p:cNvSpPr>
          <p:nvPr>
            <p:ph type="sldNum" sz="quarter" idx="12"/>
          </p:nvPr>
        </p:nvSpPr>
        <p:spPr>
          <a:ln/>
        </p:spPr>
        <p:txBody>
          <a:bodyPr/>
          <a:lstStyle>
            <a:lvl1pPr>
              <a:defRPr/>
            </a:lvl1pPr>
          </a:lstStyle>
          <a:p>
            <a:fld id="{5D3A4B74-DFAB-46C7-970F-F65117AE7FC1}" type="slidenum">
              <a:rPr lang="en-US" altLang="es-ES"/>
              <a:pPr/>
              <a:t>‹#›</a:t>
            </a:fld>
            <a:endParaRPr lang="en-US" altLang="es-ES"/>
          </a:p>
        </p:txBody>
      </p:sp>
    </p:spTree>
    <p:extLst>
      <p:ext uri="{BB962C8B-B14F-4D97-AF65-F5344CB8AC3E}">
        <p14:creationId xmlns:p14="http://schemas.microsoft.com/office/powerpoint/2010/main" val="1902435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04871908-DC93-0D28-483A-89B0CEB5DBED}"/>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395DA5A0-64B7-E094-536F-8E8243BE001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D34529DE-AB48-AE09-4E42-1E1A37F40BAA}"/>
              </a:ext>
            </a:extLst>
          </p:cNvPr>
          <p:cNvSpPr>
            <a:spLocks noGrp="1" noChangeArrowheads="1"/>
          </p:cNvSpPr>
          <p:nvPr>
            <p:ph type="sldNum" sz="quarter" idx="12"/>
          </p:nvPr>
        </p:nvSpPr>
        <p:spPr>
          <a:ln/>
        </p:spPr>
        <p:txBody>
          <a:bodyPr/>
          <a:lstStyle>
            <a:lvl1pPr>
              <a:defRPr/>
            </a:lvl1pPr>
          </a:lstStyle>
          <a:p>
            <a:fld id="{092EED7F-DD70-42C8-B90E-6D58AD2B47AF}" type="slidenum">
              <a:rPr lang="en-US" altLang="es-ES"/>
              <a:pPr/>
              <a:t>‹#›</a:t>
            </a:fld>
            <a:endParaRPr lang="en-US" altLang="es-ES"/>
          </a:p>
        </p:txBody>
      </p:sp>
    </p:spTree>
    <p:extLst>
      <p:ext uri="{BB962C8B-B14F-4D97-AF65-F5344CB8AC3E}">
        <p14:creationId xmlns:p14="http://schemas.microsoft.com/office/powerpoint/2010/main" val="1850287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69E24B9-C425-2AE5-CFF2-062F27ED423B}"/>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B9F081A2-9833-7B22-81DE-CC7F7860761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01E4DA4F-1888-62C3-8F36-E07CADA64465}"/>
              </a:ext>
            </a:extLst>
          </p:cNvPr>
          <p:cNvSpPr>
            <a:spLocks noGrp="1" noChangeArrowheads="1"/>
          </p:cNvSpPr>
          <p:nvPr>
            <p:ph type="sldNum" sz="quarter" idx="12"/>
          </p:nvPr>
        </p:nvSpPr>
        <p:spPr>
          <a:ln/>
        </p:spPr>
        <p:txBody>
          <a:bodyPr/>
          <a:lstStyle>
            <a:lvl1pPr>
              <a:defRPr/>
            </a:lvl1pPr>
          </a:lstStyle>
          <a:p>
            <a:fld id="{E7DD1BF6-B359-43EF-9C78-B78548E70087}" type="slidenum">
              <a:rPr lang="en-US" altLang="es-ES"/>
              <a:pPr/>
              <a:t>‹#›</a:t>
            </a:fld>
            <a:endParaRPr lang="en-US" altLang="es-ES"/>
          </a:p>
        </p:txBody>
      </p:sp>
    </p:spTree>
    <p:extLst>
      <p:ext uri="{BB962C8B-B14F-4D97-AF65-F5344CB8AC3E}">
        <p14:creationId xmlns:p14="http://schemas.microsoft.com/office/powerpoint/2010/main" val="2050323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5CA8D564-952D-40E8-C820-CE8A409CBCC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E4E2C7B9-B503-4A4C-61C4-049F388AB14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EBA72BC-1F1A-E2FC-7295-AE98CBC547F9}"/>
              </a:ext>
            </a:extLst>
          </p:cNvPr>
          <p:cNvSpPr>
            <a:spLocks noGrp="1" noChangeArrowheads="1"/>
          </p:cNvSpPr>
          <p:nvPr>
            <p:ph type="sldNum" sz="quarter" idx="12"/>
          </p:nvPr>
        </p:nvSpPr>
        <p:spPr>
          <a:ln/>
        </p:spPr>
        <p:txBody>
          <a:bodyPr/>
          <a:lstStyle>
            <a:lvl1pPr>
              <a:defRPr/>
            </a:lvl1pPr>
          </a:lstStyle>
          <a:p>
            <a:fld id="{ED6B19AE-A66A-4B2A-B0ED-09A6C9EFF54E}" type="slidenum">
              <a:rPr lang="en-US" altLang="es-ES"/>
              <a:pPr/>
              <a:t>‹#›</a:t>
            </a:fld>
            <a:endParaRPr lang="en-US" altLang="es-ES"/>
          </a:p>
        </p:txBody>
      </p:sp>
    </p:spTree>
    <p:extLst>
      <p:ext uri="{BB962C8B-B14F-4D97-AF65-F5344CB8AC3E}">
        <p14:creationId xmlns:p14="http://schemas.microsoft.com/office/powerpoint/2010/main" val="1781078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98EF95D3-0935-CCC1-D1D4-79ABF4C3E78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AC7191E5-DE7C-FCEA-9F23-C354A794195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37522FE-3D5A-ACA0-CA0B-A679F33EE735}"/>
              </a:ext>
            </a:extLst>
          </p:cNvPr>
          <p:cNvSpPr>
            <a:spLocks noGrp="1" noChangeArrowheads="1"/>
          </p:cNvSpPr>
          <p:nvPr>
            <p:ph type="sldNum" sz="quarter" idx="12"/>
          </p:nvPr>
        </p:nvSpPr>
        <p:spPr>
          <a:ln/>
        </p:spPr>
        <p:txBody>
          <a:bodyPr/>
          <a:lstStyle>
            <a:lvl1pPr>
              <a:defRPr/>
            </a:lvl1pPr>
          </a:lstStyle>
          <a:p>
            <a:fld id="{9CEBD1A8-0C99-46CB-B14C-8471EA4A2F92}" type="slidenum">
              <a:rPr lang="en-US" altLang="es-ES"/>
              <a:pPr/>
              <a:t>‹#›</a:t>
            </a:fld>
            <a:endParaRPr lang="en-US" altLang="es-ES"/>
          </a:p>
        </p:txBody>
      </p:sp>
    </p:spTree>
    <p:extLst>
      <p:ext uri="{BB962C8B-B14F-4D97-AF65-F5344CB8AC3E}">
        <p14:creationId xmlns:p14="http://schemas.microsoft.com/office/powerpoint/2010/main" val="2520231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C9B4B79-FB49-9439-BBC7-A9242A80A453}"/>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s-ES"/>
              <a:t>Click to edit Master title style</a:t>
            </a:r>
          </a:p>
        </p:txBody>
      </p:sp>
      <p:sp>
        <p:nvSpPr>
          <p:cNvPr id="1027" name="Rectangle 3">
            <a:extLst>
              <a:ext uri="{FF2B5EF4-FFF2-40B4-BE49-F238E27FC236}">
                <a16:creationId xmlns:a16="http://schemas.microsoft.com/office/drawing/2014/main" id="{3AEE0E43-778F-0D60-6D06-6C951E5CE399}"/>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s-ES"/>
              <a:t>Click to edit Master text styles</a:t>
            </a:r>
          </a:p>
          <a:p>
            <a:pPr lvl="1"/>
            <a:r>
              <a:rPr lang="en-US" altLang="es-ES"/>
              <a:t>Second level</a:t>
            </a:r>
          </a:p>
          <a:p>
            <a:pPr lvl="2"/>
            <a:r>
              <a:rPr lang="en-US" altLang="es-ES"/>
              <a:t>Third level</a:t>
            </a:r>
          </a:p>
          <a:p>
            <a:pPr lvl="3"/>
            <a:r>
              <a:rPr lang="en-US" altLang="es-ES"/>
              <a:t>Fourth level</a:t>
            </a:r>
          </a:p>
          <a:p>
            <a:pPr lvl="4"/>
            <a:r>
              <a:rPr lang="en-US" altLang="es-ES"/>
              <a:t>Fifth level</a:t>
            </a:r>
          </a:p>
        </p:txBody>
      </p:sp>
      <p:sp>
        <p:nvSpPr>
          <p:cNvPr id="1028" name="Rectangle 4">
            <a:extLst>
              <a:ext uri="{FF2B5EF4-FFF2-40B4-BE49-F238E27FC236}">
                <a16:creationId xmlns:a16="http://schemas.microsoft.com/office/drawing/2014/main" id="{6DFAA798-CAF3-B847-ECF3-09FCDEA675C7}"/>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p>
        </p:txBody>
      </p:sp>
      <p:sp>
        <p:nvSpPr>
          <p:cNvPr id="1029" name="Rectangle 5">
            <a:extLst>
              <a:ext uri="{FF2B5EF4-FFF2-40B4-BE49-F238E27FC236}">
                <a16:creationId xmlns:a16="http://schemas.microsoft.com/office/drawing/2014/main" id="{D2BDAC0D-71B6-0C88-EE50-0DF9C2F60FC0}"/>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1030" name="Rectangle 6">
            <a:extLst>
              <a:ext uri="{FF2B5EF4-FFF2-40B4-BE49-F238E27FC236}">
                <a16:creationId xmlns:a16="http://schemas.microsoft.com/office/drawing/2014/main" id="{B5A12FD0-CE65-74A7-20BF-3F85EEFF1701}"/>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6A6527E2-EC35-4445-B0CA-B07A4366F99F}" type="slidenum">
              <a:rPr lang="en-US" altLang="es-ES"/>
              <a:pPr/>
              <a:t>‹#›</a:t>
            </a:fld>
            <a:endParaRPr lang="en-US" alt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utlm.org/onlineresources/bomindianorigins.htm"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en.wikipedia.org/wiki/Rationalism"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How Cults Begin Title">
            <a:extLst>
              <a:ext uri="{FF2B5EF4-FFF2-40B4-BE49-F238E27FC236}">
                <a16:creationId xmlns:a16="http://schemas.microsoft.com/office/drawing/2014/main" id="{C404E08C-04FA-109A-71BB-94251EC83B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 y="342900"/>
            <a:ext cx="8915400" cy="617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2B767601-0BB4-9A98-05B3-E2F0C9D44B26}"/>
              </a:ext>
            </a:extLst>
          </p:cNvPr>
          <p:cNvSpPr>
            <a:spLocks noGrp="1" noChangeArrowheads="1"/>
          </p:cNvSpPr>
          <p:nvPr>
            <p:ph type="title"/>
          </p:nvPr>
        </p:nvSpPr>
        <p:spPr>
          <a:xfrm>
            <a:off x="685800" y="304800"/>
            <a:ext cx="7772400" cy="1143000"/>
          </a:xfrm>
        </p:spPr>
        <p:txBody>
          <a:bodyPr/>
          <a:lstStyle/>
          <a:p>
            <a:pPr marL="838200" indent="-838200" eaLnBrk="1" hangingPunct="1"/>
            <a:r>
              <a:rPr lang="en-US" altLang="es-ES" sz="4000">
                <a:solidFill>
                  <a:srgbClr val="FFFFCC"/>
                </a:solidFill>
                <a:latin typeface="Century Gothic" panose="020B0502020202020204" pitchFamily="34" charset="0"/>
                <a:cs typeface="Times New Roman" panose="02020603050405020304" pitchFamily="18" charset="0"/>
              </a:rPr>
              <a:t>Utopian Societies</a:t>
            </a:r>
          </a:p>
        </p:txBody>
      </p:sp>
      <p:sp>
        <p:nvSpPr>
          <p:cNvPr id="52227" name="Rectangle 3">
            <a:extLst>
              <a:ext uri="{FF2B5EF4-FFF2-40B4-BE49-F238E27FC236}">
                <a16:creationId xmlns:a16="http://schemas.microsoft.com/office/drawing/2014/main" id="{2ED15ED1-DEA3-B5CD-6109-E8E7DEC3D8AA}"/>
              </a:ext>
            </a:extLst>
          </p:cNvPr>
          <p:cNvSpPr>
            <a:spLocks noGrp="1" noChangeArrowheads="1"/>
          </p:cNvSpPr>
          <p:nvPr>
            <p:ph type="body" idx="1"/>
          </p:nvPr>
        </p:nvSpPr>
        <p:spPr>
          <a:xfrm>
            <a:off x="495300" y="1257300"/>
            <a:ext cx="8153400" cy="2971800"/>
          </a:xfrm>
        </p:spPr>
        <p:txBody>
          <a:bodyPr/>
          <a:lstStyle/>
          <a:p>
            <a:pPr eaLnBrk="1" hangingPunct="1">
              <a:lnSpc>
                <a:spcPct val="90000"/>
              </a:lnSpc>
            </a:pPr>
            <a:endParaRPr lang="en-US" altLang="es-ES" sz="2800" dirty="0">
              <a:solidFill>
                <a:schemeClr val="bg1"/>
              </a:solidFill>
              <a:latin typeface="Century Gothic" panose="020B0502020202020204" pitchFamily="34" charset="0"/>
            </a:endParaRPr>
          </a:p>
          <a:p>
            <a:pPr eaLnBrk="1" hangingPunct="1">
              <a:lnSpc>
                <a:spcPct val="150000"/>
              </a:lnSpc>
            </a:pPr>
            <a:r>
              <a:rPr lang="en-US" altLang="es-ES" sz="2800" dirty="0">
                <a:solidFill>
                  <a:schemeClr val="bg1"/>
                </a:solidFill>
                <a:latin typeface="Century Gothic" panose="020B0502020202020204" pitchFamily="34" charset="0"/>
              </a:rPr>
              <a:t>Other utopian groups predating Mormonism include the </a:t>
            </a:r>
            <a:r>
              <a:rPr lang="en-US" altLang="es-ES" sz="2800" b="1" u="sng" dirty="0">
                <a:solidFill>
                  <a:schemeClr val="bg1"/>
                </a:solidFill>
                <a:latin typeface="Century Gothic" panose="020B0502020202020204" pitchFamily="34" charset="0"/>
              </a:rPr>
              <a:t>Isaac Bullard’s</a:t>
            </a:r>
            <a:r>
              <a:rPr lang="en-US" altLang="es-ES" sz="2800" b="1" dirty="0">
                <a:solidFill>
                  <a:schemeClr val="bg1"/>
                </a:solidFill>
                <a:latin typeface="Century Gothic" panose="020B0502020202020204" pitchFamily="34" charset="0"/>
              </a:rPr>
              <a:t> </a:t>
            </a:r>
            <a:r>
              <a:rPr lang="en-US" altLang="es-ES" sz="2800" b="1" dirty="0" err="1">
                <a:solidFill>
                  <a:schemeClr val="bg1"/>
                </a:solidFill>
                <a:latin typeface="Century Gothic" panose="020B0502020202020204" pitchFamily="34" charset="0"/>
              </a:rPr>
              <a:t>Mummyjums</a:t>
            </a:r>
            <a:r>
              <a:rPr lang="en-US" altLang="es-ES" sz="2800" dirty="0">
                <a:solidFill>
                  <a:schemeClr val="bg1"/>
                </a:solidFill>
                <a:latin typeface="Century Gothic" panose="020B0502020202020204" pitchFamily="34" charset="0"/>
              </a:rPr>
              <a:t>, who sought the “</a:t>
            </a:r>
            <a:r>
              <a:rPr lang="en-US" altLang="es-ES" sz="2800" b="1" dirty="0">
                <a:solidFill>
                  <a:schemeClr val="bg1"/>
                </a:solidFill>
                <a:latin typeface="Century Gothic" panose="020B0502020202020204" pitchFamily="34" charset="0"/>
              </a:rPr>
              <a:t>Promised Land</a:t>
            </a:r>
            <a:r>
              <a:rPr lang="en-US" altLang="es-ES" sz="2800" dirty="0">
                <a:solidFill>
                  <a:schemeClr val="bg1"/>
                </a:solidFill>
                <a:latin typeface="Century Gothic" panose="020B0502020202020204" pitchFamily="34" charset="0"/>
              </a:rPr>
              <a:t>,” and </a:t>
            </a:r>
            <a:r>
              <a:rPr lang="en-US" altLang="es-ES" sz="2800" b="1" u="sng" dirty="0">
                <a:solidFill>
                  <a:schemeClr val="bg1"/>
                </a:solidFill>
                <a:latin typeface="Century Gothic" panose="020B0502020202020204" pitchFamily="34" charset="0"/>
              </a:rPr>
              <a:t>Robert Matthews’s</a:t>
            </a:r>
            <a:r>
              <a:rPr lang="en-US" altLang="es-ES" sz="2800" b="1" dirty="0">
                <a:solidFill>
                  <a:schemeClr val="bg1"/>
                </a:solidFill>
                <a:latin typeface="Century Gothic" panose="020B0502020202020204" pitchFamily="34" charset="0"/>
              </a:rPr>
              <a:t> Zion Hill Community</a:t>
            </a:r>
            <a:r>
              <a:rPr lang="en-US" altLang="es-ES" sz="2800" dirty="0">
                <a:solidFill>
                  <a:schemeClr val="bg1"/>
                </a:solidFill>
                <a:latin typeface="Century Gothic" panose="020B0502020202020204" pitchFamily="34" charset="0"/>
              </a:rPr>
              <a:t>, which began practicing “</a:t>
            </a:r>
            <a:r>
              <a:rPr lang="en-US" altLang="es-ES" sz="2800" b="1" dirty="0">
                <a:solidFill>
                  <a:schemeClr val="bg1"/>
                </a:solidFill>
                <a:latin typeface="Century Gothic" panose="020B0502020202020204" pitchFamily="34" charset="0"/>
              </a:rPr>
              <a:t>spiritual marriage</a:t>
            </a:r>
            <a:r>
              <a:rPr lang="en-US" altLang="es-ES" sz="2800" dirty="0">
                <a:solidFill>
                  <a:schemeClr val="bg1"/>
                </a:solidFill>
                <a:latin typeface="Century Gothic" panose="020B0502020202020204" pitchFamily="34" charset="0"/>
              </a:rPr>
              <a:t>” in the same year that the LDS church was born.  The parallels are striking.</a:t>
            </a:r>
          </a:p>
          <a:p>
            <a:pPr eaLnBrk="1" hangingPunct="1">
              <a:lnSpc>
                <a:spcPct val="90000"/>
              </a:lnSpc>
            </a:pPr>
            <a:endParaRPr lang="en-US" altLang="es-ES" sz="28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387556197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222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id="{12FEA6C1-431A-BAD6-6E72-F1F24ACAD59E}"/>
              </a:ext>
            </a:extLst>
          </p:cNvPr>
          <p:cNvSpPr>
            <a:spLocks noGrp="1" noChangeArrowheads="1"/>
          </p:cNvSpPr>
          <p:nvPr>
            <p:ph type="body" idx="1"/>
          </p:nvPr>
        </p:nvSpPr>
        <p:spPr>
          <a:xfrm>
            <a:off x="685800" y="1600200"/>
            <a:ext cx="7772400" cy="4114800"/>
          </a:xfrm>
        </p:spPr>
        <p:txBody>
          <a:bodyPr/>
          <a:lstStyle/>
          <a:p>
            <a:pPr marL="609600" indent="-609600" eaLnBrk="1" hangingPunct="1">
              <a:lnSpc>
                <a:spcPct val="150000"/>
              </a:lnSpc>
              <a:buFontTx/>
              <a:buAutoNum type="arabicPeriod"/>
            </a:pPr>
            <a:r>
              <a:rPr lang="en-US" altLang="es-ES" sz="3600" dirty="0">
                <a:solidFill>
                  <a:schemeClr val="bg1"/>
                </a:solidFill>
                <a:latin typeface="Century Gothic" panose="020B0502020202020204" pitchFamily="34" charset="0"/>
                <a:cs typeface="Times New Roman" panose="02020603050405020304" pitchFamily="18" charset="0"/>
              </a:rPr>
              <a:t>Non-traditional Religion</a:t>
            </a:r>
            <a:r>
              <a:rPr lang="en-US" altLang="es-ES" sz="3600" dirty="0">
                <a:solidFill>
                  <a:schemeClr val="bg1"/>
                </a:solidFill>
              </a:rPr>
              <a:t> </a:t>
            </a:r>
          </a:p>
          <a:p>
            <a:pPr marL="609600" indent="-609600" eaLnBrk="1" hangingPunct="1">
              <a:lnSpc>
                <a:spcPct val="150000"/>
              </a:lnSpc>
              <a:buFontTx/>
              <a:buAutoNum type="arabicPeriod"/>
            </a:pPr>
            <a:r>
              <a:rPr lang="en-US" altLang="es-ES" sz="3600" dirty="0">
                <a:solidFill>
                  <a:schemeClr val="bg1"/>
                </a:solidFill>
                <a:latin typeface="Century Gothic" panose="020B0502020202020204" pitchFamily="34" charset="0"/>
                <a:cs typeface="Times New Roman" panose="02020603050405020304" pitchFamily="18" charset="0"/>
              </a:rPr>
              <a:t>Utopian Societies</a:t>
            </a:r>
            <a:r>
              <a:rPr lang="en-US" altLang="es-ES" sz="3600" dirty="0">
                <a:solidFill>
                  <a:schemeClr val="bg1"/>
                </a:solidFill>
              </a:rPr>
              <a:t> </a:t>
            </a:r>
          </a:p>
          <a:p>
            <a:pPr marL="609600" indent="-609600" eaLnBrk="1" hangingPunct="1">
              <a:lnSpc>
                <a:spcPct val="150000"/>
              </a:lnSpc>
              <a:buFontTx/>
              <a:buAutoNum type="arabicPeriod"/>
            </a:pPr>
            <a:r>
              <a:rPr lang="en-US" altLang="es-ES" sz="3600" dirty="0">
                <a:solidFill>
                  <a:schemeClr val="bg1"/>
                </a:solidFill>
                <a:latin typeface="Century Gothic" panose="020B0502020202020204" pitchFamily="34" charset="0"/>
                <a:cs typeface="Times New Roman" panose="02020603050405020304" pitchFamily="18" charset="0"/>
              </a:rPr>
              <a:t>Charismatic Seers</a:t>
            </a:r>
            <a:r>
              <a:rPr lang="en-US" altLang="es-ES" sz="4000" dirty="0">
                <a:solidFill>
                  <a:schemeClr val="bg1"/>
                </a:solidFill>
              </a:rPr>
              <a:t> </a:t>
            </a:r>
          </a:p>
        </p:txBody>
      </p:sp>
      <p:sp>
        <p:nvSpPr>
          <p:cNvPr id="11267" name="Rectangle 4">
            <a:extLst>
              <a:ext uri="{FF2B5EF4-FFF2-40B4-BE49-F238E27FC236}">
                <a16:creationId xmlns:a16="http://schemas.microsoft.com/office/drawing/2014/main" id="{943F481C-E119-78A6-61DE-BFB1ED227D68}"/>
              </a:ext>
            </a:extLst>
          </p:cNvPr>
          <p:cNvSpPr>
            <a:spLocks noChangeArrowheads="1"/>
          </p:cNvSpPr>
          <p:nvPr/>
        </p:nvSpPr>
        <p:spPr bwMode="auto">
          <a:xfrm>
            <a:off x="0" y="38100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en-US" altLang="es-ES" sz="4800" b="1">
                <a:solidFill>
                  <a:srgbClr val="FFFFCC"/>
                </a:solidFill>
                <a:latin typeface="Bradley Hand ITC" panose="03070402050302030203" pitchFamily="66" charset="0"/>
              </a:rPr>
              <a:t>Influences on Mormonism (LDS)</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9B6D1007-A28F-F9CD-EB57-41FE4518901B}"/>
              </a:ext>
            </a:extLst>
          </p:cNvPr>
          <p:cNvSpPr>
            <a:spLocks noGrp="1" noChangeArrowheads="1"/>
          </p:cNvSpPr>
          <p:nvPr>
            <p:ph type="title"/>
          </p:nvPr>
        </p:nvSpPr>
        <p:spPr/>
        <p:txBody>
          <a:bodyPr/>
          <a:lstStyle/>
          <a:p>
            <a:pPr marL="838200" indent="-838200" eaLnBrk="1" hangingPunct="1"/>
            <a:r>
              <a:rPr lang="en-US" altLang="es-ES" sz="4000">
                <a:solidFill>
                  <a:srgbClr val="FFFFCC"/>
                </a:solidFill>
                <a:latin typeface="Century Gothic" panose="020B0502020202020204" pitchFamily="34" charset="0"/>
                <a:cs typeface="Times New Roman" panose="02020603050405020304" pitchFamily="18" charset="0"/>
              </a:rPr>
              <a:t>Charismatic Seers</a:t>
            </a:r>
            <a:endParaRPr lang="en-US" altLang="es-ES" sz="4000">
              <a:solidFill>
                <a:srgbClr val="FFFFCC"/>
              </a:solidFill>
            </a:endParaRPr>
          </a:p>
        </p:txBody>
      </p:sp>
      <p:sp>
        <p:nvSpPr>
          <p:cNvPr id="14339" name="Rectangle 3">
            <a:extLst>
              <a:ext uri="{FF2B5EF4-FFF2-40B4-BE49-F238E27FC236}">
                <a16:creationId xmlns:a16="http://schemas.microsoft.com/office/drawing/2014/main" id="{F2C69F8C-0276-9F00-21E8-EF08852820E0}"/>
              </a:ext>
            </a:extLst>
          </p:cNvPr>
          <p:cNvSpPr>
            <a:spLocks noGrp="1" noChangeArrowheads="1"/>
          </p:cNvSpPr>
          <p:nvPr>
            <p:ph type="body" idx="1"/>
          </p:nvPr>
        </p:nvSpPr>
        <p:spPr>
          <a:xfrm>
            <a:off x="457200" y="1981200"/>
            <a:ext cx="8305800" cy="4114800"/>
          </a:xfrm>
        </p:spPr>
        <p:txBody>
          <a:bodyPr/>
          <a:lstStyle/>
          <a:p>
            <a:pPr eaLnBrk="1" hangingPunct="1">
              <a:lnSpc>
                <a:spcPct val="150000"/>
              </a:lnSpc>
            </a:pPr>
            <a:r>
              <a:rPr lang="en-US" altLang="es-ES" dirty="0">
                <a:solidFill>
                  <a:schemeClr val="bg1"/>
                </a:solidFill>
                <a:latin typeface="Century Gothic" panose="020B0502020202020204" pitchFamily="34" charset="0"/>
              </a:rPr>
              <a:t>Ann Lee (Shakers)</a:t>
            </a:r>
          </a:p>
          <a:p>
            <a:pPr eaLnBrk="1" hangingPunct="1">
              <a:lnSpc>
                <a:spcPct val="150000"/>
              </a:lnSpc>
            </a:pPr>
            <a:r>
              <a:rPr lang="en-US" altLang="es-ES" dirty="0">
                <a:solidFill>
                  <a:schemeClr val="bg1"/>
                </a:solidFill>
                <a:latin typeface="Century Gothic" panose="020B0502020202020204" pitchFamily="34" charset="0"/>
              </a:rPr>
              <a:t>George Rapp (Harmony Community)</a:t>
            </a:r>
          </a:p>
          <a:p>
            <a:pPr eaLnBrk="1" hangingPunct="1">
              <a:lnSpc>
                <a:spcPct val="150000"/>
              </a:lnSpc>
            </a:pPr>
            <a:r>
              <a:rPr lang="en-US" altLang="es-ES" dirty="0">
                <a:solidFill>
                  <a:schemeClr val="bg1"/>
                </a:solidFill>
                <a:latin typeface="Century Gothic" panose="020B0502020202020204" pitchFamily="34" charset="0"/>
              </a:rPr>
              <a:t>Isaac Bullard (</a:t>
            </a:r>
            <a:r>
              <a:rPr lang="en-US" altLang="es-ES" dirty="0" err="1">
                <a:solidFill>
                  <a:schemeClr val="bg1"/>
                </a:solidFill>
                <a:latin typeface="Century Gothic" panose="020B0502020202020204" pitchFamily="34" charset="0"/>
              </a:rPr>
              <a:t>Mummyjums</a:t>
            </a:r>
            <a:r>
              <a:rPr lang="en-US" altLang="es-ES" dirty="0">
                <a:solidFill>
                  <a:schemeClr val="bg1"/>
                </a:solidFill>
                <a:latin typeface="Century Gothic" panose="020B0502020202020204" pitchFamily="34" charset="0"/>
              </a:rPr>
              <a:t>)</a:t>
            </a:r>
          </a:p>
          <a:p>
            <a:pPr eaLnBrk="1" hangingPunct="1">
              <a:lnSpc>
                <a:spcPct val="150000"/>
              </a:lnSpc>
            </a:pPr>
            <a:r>
              <a:rPr lang="en-US" altLang="es-ES" dirty="0">
                <a:solidFill>
                  <a:schemeClr val="bg1"/>
                </a:solidFill>
                <a:latin typeface="Century Gothic" panose="020B0502020202020204" pitchFamily="34" charset="0"/>
              </a:rPr>
              <a:t>Robert Matthews (Zion Hill Community)</a:t>
            </a:r>
          </a:p>
          <a:p>
            <a:pPr eaLnBrk="1" hangingPunct="1"/>
            <a:endParaRPr lang="en-US" altLang="es-ES" dirty="0">
              <a:solidFill>
                <a:schemeClr val="bg1"/>
              </a:solidFill>
              <a:latin typeface="Century Gothic" panose="020B0502020202020204" pitchFamily="34" charset="0"/>
            </a:endParaRPr>
          </a:p>
          <a:p>
            <a:pPr eaLnBrk="1" hangingPunct="1"/>
            <a:endParaRPr lang="en-US" altLang="es-ES" dirty="0">
              <a:solidFill>
                <a:schemeClr val="bg1"/>
              </a:solidFill>
              <a:latin typeface="Century Gothic" panose="020B0502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a:extLst>
              <a:ext uri="{FF2B5EF4-FFF2-40B4-BE49-F238E27FC236}">
                <a16:creationId xmlns:a16="http://schemas.microsoft.com/office/drawing/2014/main" id="{765A8DB8-7824-A17C-A5DB-5C9022D8965E}"/>
              </a:ext>
            </a:extLst>
          </p:cNvPr>
          <p:cNvSpPr>
            <a:spLocks noGrp="1" noChangeArrowheads="1"/>
          </p:cNvSpPr>
          <p:nvPr>
            <p:ph type="body" idx="1"/>
          </p:nvPr>
        </p:nvSpPr>
        <p:spPr/>
        <p:txBody>
          <a:bodyPr/>
          <a:lstStyle/>
          <a:p>
            <a:pPr marL="609600" indent="-609600" eaLnBrk="1" hangingPunct="1">
              <a:lnSpc>
                <a:spcPct val="150000"/>
              </a:lnSpc>
              <a:buFontTx/>
              <a:buAutoNum type="arabicPeriod"/>
            </a:pPr>
            <a:r>
              <a:rPr lang="en-US" altLang="es-ES" sz="3600" dirty="0">
                <a:solidFill>
                  <a:schemeClr val="bg1"/>
                </a:solidFill>
                <a:latin typeface="Century Gothic" panose="020B0502020202020204" pitchFamily="34" charset="0"/>
                <a:cs typeface="Times New Roman" panose="02020603050405020304" pitchFamily="18" charset="0"/>
              </a:rPr>
              <a:t>Non-traditional Religion</a:t>
            </a:r>
            <a:r>
              <a:rPr lang="en-US" altLang="es-ES" sz="3600" dirty="0">
                <a:solidFill>
                  <a:schemeClr val="bg1"/>
                </a:solidFill>
              </a:rPr>
              <a:t> </a:t>
            </a:r>
          </a:p>
          <a:p>
            <a:pPr marL="609600" indent="-609600" eaLnBrk="1" hangingPunct="1">
              <a:lnSpc>
                <a:spcPct val="150000"/>
              </a:lnSpc>
              <a:buFontTx/>
              <a:buAutoNum type="arabicPeriod"/>
            </a:pPr>
            <a:r>
              <a:rPr lang="en-US" altLang="es-ES" sz="3600" dirty="0">
                <a:solidFill>
                  <a:schemeClr val="bg1"/>
                </a:solidFill>
                <a:latin typeface="Century Gothic" panose="020B0502020202020204" pitchFamily="34" charset="0"/>
                <a:cs typeface="Times New Roman" panose="02020603050405020304" pitchFamily="18" charset="0"/>
              </a:rPr>
              <a:t>Utopian Societies</a:t>
            </a:r>
            <a:r>
              <a:rPr lang="en-US" altLang="es-ES" sz="3600" dirty="0">
                <a:solidFill>
                  <a:schemeClr val="bg1"/>
                </a:solidFill>
              </a:rPr>
              <a:t> </a:t>
            </a:r>
          </a:p>
          <a:p>
            <a:pPr marL="609600" indent="-609600" eaLnBrk="1" hangingPunct="1">
              <a:lnSpc>
                <a:spcPct val="150000"/>
              </a:lnSpc>
              <a:buFontTx/>
              <a:buAutoNum type="arabicPeriod"/>
            </a:pPr>
            <a:r>
              <a:rPr lang="en-US" altLang="es-ES" sz="3600" dirty="0">
                <a:solidFill>
                  <a:schemeClr val="bg1"/>
                </a:solidFill>
                <a:latin typeface="Century Gothic" panose="020B0502020202020204" pitchFamily="34" charset="0"/>
                <a:cs typeface="Times New Roman" panose="02020603050405020304" pitchFamily="18" charset="0"/>
              </a:rPr>
              <a:t>Charismatic Seers</a:t>
            </a:r>
            <a:r>
              <a:rPr lang="en-US" altLang="es-ES" sz="3600" dirty="0">
                <a:solidFill>
                  <a:schemeClr val="bg1"/>
                </a:solidFill>
              </a:rPr>
              <a:t> </a:t>
            </a:r>
          </a:p>
          <a:p>
            <a:pPr marL="609600" indent="-609600" eaLnBrk="1" hangingPunct="1">
              <a:lnSpc>
                <a:spcPct val="150000"/>
              </a:lnSpc>
              <a:buFontTx/>
              <a:buAutoNum type="arabicPeriod"/>
            </a:pPr>
            <a:r>
              <a:rPr lang="en-US" altLang="es-ES" sz="3600" dirty="0">
                <a:solidFill>
                  <a:schemeClr val="bg1"/>
                </a:solidFill>
                <a:latin typeface="Century Gothic" panose="020B0502020202020204" pitchFamily="34" charset="0"/>
                <a:cs typeface="Times New Roman" panose="02020603050405020304" pitchFamily="18" charset="0"/>
              </a:rPr>
              <a:t>Revivalism</a:t>
            </a:r>
            <a:r>
              <a:rPr lang="en-US" altLang="es-ES" sz="3600" dirty="0">
                <a:solidFill>
                  <a:schemeClr val="bg1"/>
                </a:solidFill>
              </a:rPr>
              <a:t> </a:t>
            </a:r>
          </a:p>
        </p:txBody>
      </p:sp>
      <p:sp>
        <p:nvSpPr>
          <p:cNvPr id="13315" name="Rectangle 4">
            <a:extLst>
              <a:ext uri="{FF2B5EF4-FFF2-40B4-BE49-F238E27FC236}">
                <a16:creationId xmlns:a16="http://schemas.microsoft.com/office/drawing/2014/main" id="{4ECC542A-77A3-EA51-F9F9-3021CA6FC48C}"/>
              </a:ext>
            </a:extLst>
          </p:cNvPr>
          <p:cNvSpPr>
            <a:spLocks noChangeArrowheads="1"/>
          </p:cNvSpPr>
          <p:nvPr/>
        </p:nvSpPr>
        <p:spPr bwMode="auto">
          <a:xfrm>
            <a:off x="0" y="38100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en-US" altLang="es-ES" sz="4800" b="1">
                <a:solidFill>
                  <a:srgbClr val="FFFFCC"/>
                </a:solidFill>
                <a:latin typeface="Bradley Hand ITC" panose="03070402050302030203" pitchFamily="66" charset="0"/>
              </a:rPr>
              <a:t>Influences on Mormonism (LDS)</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144CC727-EA72-9328-BED5-409F6D8A78AF}"/>
              </a:ext>
            </a:extLst>
          </p:cNvPr>
          <p:cNvSpPr>
            <a:spLocks noGrp="1" noChangeArrowheads="1"/>
          </p:cNvSpPr>
          <p:nvPr>
            <p:ph type="title"/>
          </p:nvPr>
        </p:nvSpPr>
        <p:spPr/>
        <p:txBody>
          <a:bodyPr/>
          <a:lstStyle/>
          <a:p>
            <a:pPr marL="838200" indent="-838200" eaLnBrk="1" hangingPunct="1"/>
            <a:r>
              <a:rPr lang="en-US" altLang="es-ES" sz="4000">
                <a:solidFill>
                  <a:srgbClr val="FFFFCC"/>
                </a:solidFill>
                <a:latin typeface="Century Gothic" panose="020B0502020202020204" pitchFamily="34" charset="0"/>
                <a:cs typeface="Times New Roman" panose="02020603050405020304" pitchFamily="18" charset="0"/>
              </a:rPr>
              <a:t>Revivalism</a:t>
            </a:r>
            <a:endParaRPr lang="en-US" altLang="es-ES" sz="4000">
              <a:solidFill>
                <a:srgbClr val="FFFFCC"/>
              </a:solidFill>
            </a:endParaRPr>
          </a:p>
        </p:txBody>
      </p:sp>
      <p:sp>
        <p:nvSpPr>
          <p:cNvPr id="16387" name="Rectangle 3">
            <a:extLst>
              <a:ext uri="{FF2B5EF4-FFF2-40B4-BE49-F238E27FC236}">
                <a16:creationId xmlns:a16="http://schemas.microsoft.com/office/drawing/2014/main" id="{57E47E10-9AFE-4CFB-79C7-25E7E96BFD74}"/>
              </a:ext>
            </a:extLst>
          </p:cNvPr>
          <p:cNvSpPr>
            <a:spLocks noGrp="1" noChangeArrowheads="1"/>
          </p:cNvSpPr>
          <p:nvPr>
            <p:ph type="body" idx="1"/>
          </p:nvPr>
        </p:nvSpPr>
        <p:spPr>
          <a:xfrm>
            <a:off x="685800" y="1739900"/>
            <a:ext cx="7772400" cy="4114800"/>
          </a:xfrm>
        </p:spPr>
        <p:txBody>
          <a:bodyPr/>
          <a:lstStyle/>
          <a:p>
            <a:pPr eaLnBrk="1" hangingPunct="1"/>
            <a:r>
              <a:rPr lang="en-US" altLang="es-ES" sz="2800">
                <a:solidFill>
                  <a:schemeClr val="bg1"/>
                </a:solidFill>
                <a:latin typeface="Century Gothic" panose="020B0502020202020204" pitchFamily="34" charset="0"/>
                <a:cs typeface="Times New Roman" panose="02020603050405020304" pitchFamily="18" charset="0"/>
              </a:rPr>
              <a:t>While </a:t>
            </a:r>
            <a:r>
              <a:rPr lang="en-US" altLang="es-ES" sz="2800" b="1">
                <a:solidFill>
                  <a:schemeClr val="bg1"/>
                </a:solidFill>
                <a:latin typeface="Century Gothic" panose="020B0502020202020204" pitchFamily="34" charset="0"/>
                <a:cs typeface="Times New Roman" panose="02020603050405020304" pitchFamily="18" charset="0"/>
              </a:rPr>
              <a:t>Joseph Smith’s </a:t>
            </a:r>
            <a:r>
              <a:rPr lang="en-US" altLang="es-ES" sz="2800">
                <a:solidFill>
                  <a:schemeClr val="bg1"/>
                </a:solidFill>
                <a:latin typeface="Century Gothic" panose="020B0502020202020204" pitchFamily="34" charset="0"/>
                <a:cs typeface="Times New Roman" panose="02020603050405020304" pitchFamily="18" charset="0"/>
              </a:rPr>
              <a:t>claim to a particular revival is questionable as to its veracity, there is little doubt that the region as a whole had been subject to highly emotional revivalistic preaching over the years.</a:t>
            </a:r>
            <a:r>
              <a:rPr lang="en-US" altLang="es-ES" sz="2800">
                <a:solidFill>
                  <a:schemeClr val="bg1"/>
                </a:solidFill>
              </a:rPr>
              <a:t> </a:t>
            </a:r>
          </a:p>
          <a:p>
            <a:pPr eaLnBrk="1" hangingPunct="1"/>
            <a:endParaRPr lang="en-US" altLang="es-ES" sz="2800">
              <a:solidFill>
                <a:schemeClr val="bg1"/>
              </a:solidFill>
            </a:endParaRPr>
          </a:p>
          <a:p>
            <a:pPr eaLnBrk="1" hangingPunct="1"/>
            <a:r>
              <a:rPr lang="en-US" altLang="es-ES" sz="2800">
                <a:solidFill>
                  <a:schemeClr val="bg1"/>
                </a:solidFill>
                <a:latin typeface="Century Gothic" panose="020B0502020202020204" pitchFamily="34" charset="0"/>
              </a:rPr>
              <a:t>There are several remarkable similarities between </a:t>
            </a:r>
            <a:r>
              <a:rPr lang="en-US" altLang="es-ES" sz="2800" b="1">
                <a:solidFill>
                  <a:schemeClr val="bg1"/>
                </a:solidFill>
                <a:latin typeface="Century Gothic" panose="020B0502020202020204" pitchFamily="34" charset="0"/>
              </a:rPr>
              <a:t>Joseph Smith’s </a:t>
            </a:r>
            <a:r>
              <a:rPr lang="en-US" altLang="es-ES" sz="2800">
                <a:solidFill>
                  <a:schemeClr val="bg1"/>
                </a:solidFill>
                <a:latin typeface="Century Gothic" panose="020B0502020202020204" pitchFamily="34" charset="0"/>
              </a:rPr>
              <a:t>First Vision and </a:t>
            </a:r>
            <a:r>
              <a:rPr lang="en-US" altLang="es-ES" sz="2800" b="1">
                <a:solidFill>
                  <a:schemeClr val="bg1"/>
                </a:solidFill>
                <a:latin typeface="Century Gothic" panose="020B0502020202020204" pitchFamily="34" charset="0"/>
              </a:rPr>
              <a:t>Charles Finney’s </a:t>
            </a:r>
            <a:r>
              <a:rPr lang="en-US" altLang="es-ES" sz="2800">
                <a:solidFill>
                  <a:schemeClr val="bg1"/>
                </a:solidFill>
                <a:latin typeface="Century Gothic" panose="020B0502020202020204" pitchFamily="34" charset="0"/>
              </a:rPr>
              <a:t>Conversion Testimony.</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638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C89133E9-C9F3-390A-40BF-CF1AEECD9FF8}"/>
              </a:ext>
            </a:extLst>
          </p:cNvPr>
          <p:cNvSpPr>
            <a:spLocks noGrp="1" noChangeArrowheads="1"/>
          </p:cNvSpPr>
          <p:nvPr>
            <p:ph type="title"/>
          </p:nvPr>
        </p:nvSpPr>
        <p:spPr>
          <a:xfrm>
            <a:off x="0" y="609600"/>
            <a:ext cx="9144000" cy="1143000"/>
          </a:xfrm>
        </p:spPr>
        <p:txBody>
          <a:bodyPr/>
          <a:lstStyle/>
          <a:p>
            <a:pPr eaLnBrk="1" hangingPunct="1"/>
            <a:r>
              <a:rPr lang="en-US" altLang="es-ES" sz="4000">
                <a:solidFill>
                  <a:srgbClr val="FFFFCC"/>
                </a:solidFill>
                <a:latin typeface="Century Gothic" panose="020B0502020202020204" pitchFamily="34" charset="0"/>
              </a:rPr>
              <a:t>Similarities Between Finney’s Testimony &amp; Smith’s First Vision</a:t>
            </a:r>
          </a:p>
        </p:txBody>
      </p:sp>
      <p:sp>
        <p:nvSpPr>
          <p:cNvPr id="54275" name="Rectangle 3">
            <a:extLst>
              <a:ext uri="{FF2B5EF4-FFF2-40B4-BE49-F238E27FC236}">
                <a16:creationId xmlns:a16="http://schemas.microsoft.com/office/drawing/2014/main" id="{09579BA3-E138-3702-D5C2-B13A723BFE68}"/>
              </a:ext>
            </a:extLst>
          </p:cNvPr>
          <p:cNvSpPr>
            <a:spLocks noGrp="1" noChangeArrowheads="1"/>
          </p:cNvSpPr>
          <p:nvPr>
            <p:ph type="body" idx="1"/>
          </p:nvPr>
        </p:nvSpPr>
        <p:spPr>
          <a:xfrm>
            <a:off x="685800" y="1905000"/>
            <a:ext cx="7772400" cy="4114800"/>
          </a:xfrm>
        </p:spPr>
        <p:txBody>
          <a:bodyPr/>
          <a:lstStyle/>
          <a:p>
            <a:pPr eaLnBrk="1" hangingPunct="1">
              <a:lnSpc>
                <a:spcPct val="114000"/>
              </a:lnSpc>
            </a:pPr>
            <a:r>
              <a:rPr lang="en-US" altLang="es-ES" sz="2800" dirty="0">
                <a:solidFill>
                  <a:schemeClr val="bg1"/>
                </a:solidFill>
                <a:latin typeface="Century Gothic" panose="020B0502020202020204" pitchFamily="34" charset="0"/>
              </a:rPr>
              <a:t>Both read the Bible, seeking truth</a:t>
            </a:r>
          </a:p>
          <a:p>
            <a:pPr eaLnBrk="1" hangingPunct="1">
              <a:lnSpc>
                <a:spcPct val="114000"/>
              </a:lnSpc>
            </a:pPr>
            <a:r>
              <a:rPr lang="en-US" altLang="es-ES" sz="2800" dirty="0">
                <a:solidFill>
                  <a:schemeClr val="bg1"/>
                </a:solidFill>
                <a:latin typeface="Century Gothic" panose="020B0502020202020204" pitchFamily="34" charset="0"/>
              </a:rPr>
              <a:t>Both were distressed over their sinful states</a:t>
            </a:r>
          </a:p>
          <a:p>
            <a:pPr eaLnBrk="1" hangingPunct="1">
              <a:lnSpc>
                <a:spcPct val="114000"/>
              </a:lnSpc>
            </a:pPr>
            <a:r>
              <a:rPr lang="en-US" altLang="es-ES" sz="2800" dirty="0">
                <a:solidFill>
                  <a:schemeClr val="bg1"/>
                </a:solidFill>
                <a:latin typeface="Century Gothic" panose="020B0502020202020204" pitchFamily="34" charset="0"/>
              </a:rPr>
              <a:t>Both believed that the current denominations were inadequate</a:t>
            </a:r>
          </a:p>
          <a:p>
            <a:pPr eaLnBrk="1" hangingPunct="1">
              <a:lnSpc>
                <a:spcPct val="114000"/>
              </a:lnSpc>
            </a:pPr>
            <a:r>
              <a:rPr lang="en-US" altLang="es-ES" sz="2800" dirty="0">
                <a:solidFill>
                  <a:schemeClr val="bg1"/>
                </a:solidFill>
                <a:latin typeface="Century Gothic" panose="020B0502020202020204" pitchFamily="34" charset="0"/>
              </a:rPr>
              <a:t>Both went into the woods to pray</a:t>
            </a:r>
          </a:p>
          <a:p>
            <a:pPr eaLnBrk="1" hangingPunct="1">
              <a:lnSpc>
                <a:spcPct val="114000"/>
              </a:lnSpc>
            </a:pPr>
            <a:r>
              <a:rPr lang="en-US" altLang="es-ES" sz="2800" dirty="0">
                <a:solidFill>
                  <a:schemeClr val="bg1"/>
                </a:solidFill>
                <a:latin typeface="Century Gothic" panose="020B0502020202020204" pitchFamily="34" charset="0"/>
              </a:rPr>
              <a:t>Both describe an inability to pray</a:t>
            </a:r>
          </a:p>
          <a:p>
            <a:pPr eaLnBrk="1" hangingPunct="1">
              <a:lnSpc>
                <a:spcPct val="114000"/>
              </a:lnSpc>
            </a:pPr>
            <a:r>
              <a:rPr lang="en-US" altLang="es-ES" sz="2800" dirty="0">
                <a:solidFill>
                  <a:schemeClr val="bg1"/>
                </a:solidFill>
                <a:latin typeface="Century Gothic" panose="020B0502020202020204" pitchFamily="34" charset="0"/>
              </a:rPr>
              <a:t>Both see a bright light</a:t>
            </a:r>
          </a:p>
          <a:p>
            <a:pPr eaLnBrk="1" hangingPunct="1"/>
            <a:r>
              <a:rPr lang="en-US" altLang="es-ES" sz="2800" dirty="0">
                <a:solidFill>
                  <a:schemeClr val="bg1"/>
                </a:solidFill>
                <a:latin typeface="Century Gothic" panose="020B0502020202020204" pitchFamily="34" charset="0"/>
              </a:rPr>
              <a:t>Both were filled with the Spirit and felt a sense of divine love</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427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427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427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5427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54275">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5427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a:extLst>
              <a:ext uri="{FF2B5EF4-FFF2-40B4-BE49-F238E27FC236}">
                <a16:creationId xmlns:a16="http://schemas.microsoft.com/office/drawing/2014/main" id="{19E2998F-DED6-9C97-3739-95064137CBB9}"/>
              </a:ext>
            </a:extLst>
          </p:cNvPr>
          <p:cNvSpPr>
            <a:spLocks noChangeArrowheads="1"/>
          </p:cNvSpPr>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838200" indent="-838200">
              <a:defRPr sz="2400">
                <a:solidFill>
                  <a:schemeClr val="tx1"/>
                </a:solidFill>
                <a:latin typeface="Times New Roman" panose="02020603050405020304" pitchFamily="18" charset="0"/>
              </a:defRPr>
            </a:lvl1pPr>
            <a:lvl2pPr marL="838200" indent="-838200">
              <a:defRPr sz="2400">
                <a:solidFill>
                  <a:schemeClr val="tx1"/>
                </a:solidFill>
                <a:latin typeface="Times New Roman" panose="02020603050405020304" pitchFamily="18" charset="0"/>
              </a:defRPr>
            </a:lvl2pPr>
            <a:lvl3pPr marL="838200" indent="-838200">
              <a:defRPr sz="2400">
                <a:solidFill>
                  <a:schemeClr val="tx1"/>
                </a:solidFill>
                <a:latin typeface="Times New Roman" panose="02020603050405020304" pitchFamily="18" charset="0"/>
              </a:defRPr>
            </a:lvl3pPr>
            <a:lvl4pPr marL="838200" indent="-838200">
              <a:defRPr sz="2400">
                <a:solidFill>
                  <a:schemeClr val="tx1"/>
                </a:solidFill>
                <a:latin typeface="Times New Roman" panose="02020603050405020304" pitchFamily="18" charset="0"/>
              </a:defRPr>
            </a:lvl4pPr>
            <a:lvl5pPr marL="838200" indent="-838200">
              <a:defRPr sz="2400">
                <a:solidFill>
                  <a:schemeClr val="tx1"/>
                </a:solidFill>
                <a:latin typeface="Times New Roman" panose="02020603050405020304" pitchFamily="18" charset="0"/>
              </a:defRPr>
            </a:lvl5pPr>
            <a:lvl6pPr marL="1295400" indent="-838200" eaLnBrk="0" fontAlgn="base" hangingPunct="0">
              <a:spcBef>
                <a:spcPct val="0"/>
              </a:spcBef>
              <a:spcAft>
                <a:spcPct val="0"/>
              </a:spcAft>
              <a:defRPr sz="2400">
                <a:solidFill>
                  <a:schemeClr val="tx1"/>
                </a:solidFill>
                <a:latin typeface="Times New Roman" panose="02020603050405020304" pitchFamily="18" charset="0"/>
              </a:defRPr>
            </a:lvl6pPr>
            <a:lvl7pPr marL="1752600" indent="-838200" eaLnBrk="0" fontAlgn="base" hangingPunct="0">
              <a:spcBef>
                <a:spcPct val="0"/>
              </a:spcBef>
              <a:spcAft>
                <a:spcPct val="0"/>
              </a:spcAft>
              <a:defRPr sz="2400">
                <a:solidFill>
                  <a:schemeClr val="tx1"/>
                </a:solidFill>
                <a:latin typeface="Times New Roman" panose="02020603050405020304" pitchFamily="18" charset="0"/>
              </a:defRPr>
            </a:lvl7pPr>
            <a:lvl8pPr marL="2209800" indent="-838200" eaLnBrk="0" fontAlgn="base" hangingPunct="0">
              <a:spcBef>
                <a:spcPct val="0"/>
              </a:spcBef>
              <a:spcAft>
                <a:spcPct val="0"/>
              </a:spcAft>
              <a:defRPr sz="2400">
                <a:solidFill>
                  <a:schemeClr val="tx1"/>
                </a:solidFill>
                <a:latin typeface="Times New Roman" panose="02020603050405020304" pitchFamily="18" charset="0"/>
              </a:defRPr>
            </a:lvl8pPr>
            <a:lvl9pPr marL="2667000" indent="-8382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s-ES" sz="4000">
                <a:solidFill>
                  <a:srgbClr val="FFFFCC"/>
                </a:solidFill>
                <a:latin typeface="Century Gothic" panose="020B0502020202020204" pitchFamily="34" charset="0"/>
                <a:cs typeface="Times New Roman" panose="02020603050405020304" pitchFamily="18" charset="0"/>
              </a:rPr>
              <a:t>One Major Difference</a:t>
            </a:r>
            <a:endParaRPr lang="en-US" altLang="es-ES" sz="4000">
              <a:solidFill>
                <a:srgbClr val="FFFFCC"/>
              </a:solidFill>
            </a:endParaRPr>
          </a:p>
        </p:txBody>
      </p:sp>
      <p:sp>
        <p:nvSpPr>
          <p:cNvPr id="16387" name="Rectangle 4">
            <a:extLst>
              <a:ext uri="{FF2B5EF4-FFF2-40B4-BE49-F238E27FC236}">
                <a16:creationId xmlns:a16="http://schemas.microsoft.com/office/drawing/2014/main" id="{A650D1E2-037C-220E-5C76-AED45CEB5A32}"/>
              </a:ext>
            </a:extLst>
          </p:cNvPr>
          <p:cNvSpPr>
            <a:spLocks noChangeArrowheads="1"/>
          </p:cNvSpPr>
          <p:nvPr/>
        </p:nvSpPr>
        <p:spPr bwMode="auto">
          <a:xfrm>
            <a:off x="42863" y="266700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s-ES" sz="4800" b="1">
                <a:solidFill>
                  <a:schemeClr val="bg1"/>
                </a:solidFill>
                <a:latin typeface="Bradley Hand ITC" panose="03070402050302030203" pitchFamily="66" charset="0"/>
              </a:rPr>
              <a:t>Joseph Smith waited twelve years to share his!</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a:extLst>
              <a:ext uri="{FF2B5EF4-FFF2-40B4-BE49-F238E27FC236}">
                <a16:creationId xmlns:a16="http://schemas.microsoft.com/office/drawing/2014/main" id="{60A56988-4DBD-1FB2-2DFF-E8274783B61B}"/>
              </a:ext>
            </a:extLst>
          </p:cNvPr>
          <p:cNvSpPr>
            <a:spLocks noGrp="1" noChangeArrowheads="1"/>
          </p:cNvSpPr>
          <p:nvPr>
            <p:ph type="body" idx="1"/>
          </p:nvPr>
        </p:nvSpPr>
        <p:spPr>
          <a:xfrm>
            <a:off x="685800" y="1129937"/>
            <a:ext cx="7772400" cy="4114800"/>
          </a:xfrm>
        </p:spPr>
        <p:txBody>
          <a:bodyPr/>
          <a:lstStyle/>
          <a:p>
            <a:pPr marL="609600" indent="-609600" eaLnBrk="1" hangingPunct="1">
              <a:lnSpc>
                <a:spcPct val="150000"/>
              </a:lnSpc>
              <a:buFontTx/>
              <a:buAutoNum type="arabicPeriod"/>
            </a:pPr>
            <a:r>
              <a:rPr lang="en-US" altLang="es-ES" sz="3600" dirty="0">
                <a:solidFill>
                  <a:schemeClr val="bg1"/>
                </a:solidFill>
                <a:latin typeface="Century Gothic" panose="020B0502020202020204" pitchFamily="34" charset="0"/>
                <a:cs typeface="Times New Roman" panose="02020603050405020304" pitchFamily="18" charset="0"/>
              </a:rPr>
              <a:t>Non-traditional Religion</a:t>
            </a:r>
            <a:r>
              <a:rPr lang="en-US" altLang="es-ES" sz="3600" dirty="0">
                <a:solidFill>
                  <a:schemeClr val="bg1"/>
                </a:solidFill>
              </a:rPr>
              <a:t> </a:t>
            </a:r>
          </a:p>
          <a:p>
            <a:pPr marL="609600" indent="-609600" eaLnBrk="1" hangingPunct="1">
              <a:lnSpc>
                <a:spcPct val="150000"/>
              </a:lnSpc>
              <a:buFontTx/>
              <a:buAutoNum type="arabicPeriod"/>
            </a:pPr>
            <a:r>
              <a:rPr lang="en-US" altLang="es-ES" sz="3600" dirty="0">
                <a:solidFill>
                  <a:schemeClr val="bg1"/>
                </a:solidFill>
                <a:latin typeface="Century Gothic" panose="020B0502020202020204" pitchFamily="34" charset="0"/>
                <a:cs typeface="Times New Roman" panose="02020603050405020304" pitchFamily="18" charset="0"/>
              </a:rPr>
              <a:t>Utopian Societies</a:t>
            </a:r>
            <a:r>
              <a:rPr lang="en-US" altLang="es-ES" sz="3600" dirty="0">
                <a:solidFill>
                  <a:schemeClr val="bg1"/>
                </a:solidFill>
              </a:rPr>
              <a:t> </a:t>
            </a:r>
          </a:p>
          <a:p>
            <a:pPr marL="609600" indent="-609600" eaLnBrk="1" hangingPunct="1">
              <a:lnSpc>
                <a:spcPct val="150000"/>
              </a:lnSpc>
              <a:buFontTx/>
              <a:buAutoNum type="arabicPeriod"/>
            </a:pPr>
            <a:r>
              <a:rPr lang="en-US" altLang="es-ES" sz="3600" dirty="0">
                <a:solidFill>
                  <a:schemeClr val="bg1"/>
                </a:solidFill>
                <a:latin typeface="Century Gothic" panose="020B0502020202020204" pitchFamily="34" charset="0"/>
                <a:cs typeface="Times New Roman" panose="02020603050405020304" pitchFamily="18" charset="0"/>
              </a:rPr>
              <a:t>Charismatic Seers</a:t>
            </a:r>
            <a:r>
              <a:rPr lang="en-US" altLang="es-ES" sz="3600" dirty="0">
                <a:solidFill>
                  <a:schemeClr val="bg1"/>
                </a:solidFill>
              </a:rPr>
              <a:t> </a:t>
            </a:r>
          </a:p>
          <a:p>
            <a:pPr marL="609600" indent="-609600" eaLnBrk="1" hangingPunct="1">
              <a:lnSpc>
                <a:spcPct val="150000"/>
              </a:lnSpc>
              <a:buFontTx/>
              <a:buAutoNum type="arabicPeriod"/>
            </a:pPr>
            <a:r>
              <a:rPr lang="en-US" altLang="es-ES" sz="3600" dirty="0">
                <a:solidFill>
                  <a:schemeClr val="bg1"/>
                </a:solidFill>
                <a:latin typeface="Century Gothic" panose="020B0502020202020204" pitchFamily="34" charset="0"/>
                <a:cs typeface="Times New Roman" panose="02020603050405020304" pitchFamily="18" charset="0"/>
              </a:rPr>
              <a:t>Revivalism</a:t>
            </a:r>
            <a:r>
              <a:rPr lang="en-US" altLang="es-ES" sz="3600" dirty="0">
                <a:solidFill>
                  <a:schemeClr val="bg1"/>
                </a:solidFill>
              </a:rPr>
              <a:t> </a:t>
            </a:r>
          </a:p>
          <a:p>
            <a:pPr marL="609600" indent="-609600" eaLnBrk="1" hangingPunct="1">
              <a:buFontTx/>
              <a:buAutoNum type="arabicPeriod"/>
            </a:pPr>
            <a:r>
              <a:rPr lang="en-US" altLang="es-ES" sz="3600" dirty="0">
                <a:solidFill>
                  <a:schemeClr val="bg1"/>
                </a:solidFill>
                <a:latin typeface="Century Gothic" panose="020B0502020202020204" pitchFamily="34" charset="0"/>
                <a:cs typeface="Times New Roman" panose="02020603050405020304" pitchFamily="18" charset="0"/>
              </a:rPr>
              <a:t>Campbellite Apostasy-Restoration</a:t>
            </a:r>
            <a:r>
              <a:rPr lang="en-US" altLang="es-ES" sz="3600" dirty="0">
                <a:solidFill>
                  <a:schemeClr val="bg1"/>
                </a:solidFill>
              </a:rPr>
              <a:t> </a:t>
            </a:r>
            <a:r>
              <a:rPr lang="en-US" altLang="es-ES" sz="3600" dirty="0">
                <a:solidFill>
                  <a:schemeClr val="bg1"/>
                </a:solidFill>
                <a:latin typeface="Century Gothic" panose="020B0502020202020204" pitchFamily="34" charset="0"/>
              </a:rPr>
              <a:t>(or, “Restoration Movement”)</a:t>
            </a:r>
          </a:p>
          <a:p>
            <a:pPr marL="609600" indent="-609600" eaLnBrk="1" hangingPunct="1">
              <a:buFontTx/>
              <a:buAutoNum type="arabicPeriod"/>
            </a:pPr>
            <a:endParaRPr lang="en-US" altLang="es-ES" sz="3600" dirty="0">
              <a:solidFill>
                <a:schemeClr val="bg1"/>
              </a:solidFill>
            </a:endParaRPr>
          </a:p>
        </p:txBody>
      </p:sp>
      <p:sp>
        <p:nvSpPr>
          <p:cNvPr id="17411" name="Rectangle 4">
            <a:extLst>
              <a:ext uri="{FF2B5EF4-FFF2-40B4-BE49-F238E27FC236}">
                <a16:creationId xmlns:a16="http://schemas.microsoft.com/office/drawing/2014/main" id="{FB09F887-134B-AFAB-9DDE-072112F4BEBF}"/>
              </a:ext>
            </a:extLst>
          </p:cNvPr>
          <p:cNvSpPr>
            <a:spLocks noChangeArrowheads="1"/>
          </p:cNvSpPr>
          <p:nvPr/>
        </p:nvSpPr>
        <p:spPr bwMode="auto">
          <a:xfrm>
            <a:off x="0" y="38100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en-US" altLang="es-ES" sz="4800" b="1">
                <a:solidFill>
                  <a:srgbClr val="FFFFCC"/>
                </a:solidFill>
                <a:latin typeface="Bradley Hand ITC" panose="03070402050302030203" pitchFamily="66" charset="0"/>
              </a:rPr>
              <a:t>Influences on Mormonism (LDS)</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40FDBEAE-A917-D1FB-6F59-35A5F39858FB}"/>
              </a:ext>
            </a:extLst>
          </p:cNvPr>
          <p:cNvSpPr>
            <a:spLocks noGrp="1" noChangeArrowheads="1"/>
          </p:cNvSpPr>
          <p:nvPr>
            <p:ph type="title"/>
          </p:nvPr>
        </p:nvSpPr>
        <p:spPr>
          <a:xfrm>
            <a:off x="228600" y="381000"/>
            <a:ext cx="8686800" cy="1143000"/>
          </a:xfrm>
        </p:spPr>
        <p:txBody>
          <a:bodyPr/>
          <a:lstStyle/>
          <a:p>
            <a:pPr marL="838200" indent="-838200" eaLnBrk="1" hangingPunct="1"/>
            <a:r>
              <a:rPr lang="en-US" altLang="es-ES" sz="4000">
                <a:solidFill>
                  <a:srgbClr val="FFFFCC"/>
                </a:solidFill>
                <a:latin typeface="Century Gothic" panose="020B0502020202020204" pitchFamily="34" charset="0"/>
                <a:cs typeface="Times New Roman" panose="02020603050405020304" pitchFamily="18" charset="0"/>
              </a:rPr>
              <a:t>Campbellite Apostasy Restoration</a:t>
            </a:r>
          </a:p>
        </p:txBody>
      </p:sp>
      <p:sp>
        <p:nvSpPr>
          <p:cNvPr id="18435" name="Rectangle 3">
            <a:extLst>
              <a:ext uri="{FF2B5EF4-FFF2-40B4-BE49-F238E27FC236}">
                <a16:creationId xmlns:a16="http://schemas.microsoft.com/office/drawing/2014/main" id="{0C86E6C2-662E-3499-EC3E-FECA09C4BF96}"/>
              </a:ext>
            </a:extLst>
          </p:cNvPr>
          <p:cNvSpPr>
            <a:spLocks noGrp="1" noChangeArrowheads="1"/>
          </p:cNvSpPr>
          <p:nvPr>
            <p:ph type="body" idx="1"/>
          </p:nvPr>
        </p:nvSpPr>
        <p:spPr>
          <a:xfrm>
            <a:off x="685800" y="1600200"/>
            <a:ext cx="7772400" cy="4114800"/>
          </a:xfrm>
        </p:spPr>
        <p:txBody>
          <a:bodyPr/>
          <a:lstStyle/>
          <a:p>
            <a:pPr eaLnBrk="1" hangingPunct="1">
              <a:lnSpc>
                <a:spcPct val="90000"/>
              </a:lnSpc>
            </a:pPr>
            <a:r>
              <a:rPr lang="en-US" altLang="es-ES" sz="2800" b="1">
                <a:solidFill>
                  <a:schemeClr val="bg1"/>
                </a:solidFill>
                <a:latin typeface="Century Gothic" panose="020B0502020202020204" pitchFamily="34" charset="0"/>
                <a:cs typeface="Times New Roman" panose="02020603050405020304" pitchFamily="18" charset="0"/>
              </a:rPr>
              <a:t>Joseph Smith’s </a:t>
            </a:r>
            <a:r>
              <a:rPr lang="en-US" altLang="es-ES" sz="2800">
                <a:solidFill>
                  <a:schemeClr val="bg1"/>
                </a:solidFill>
                <a:latin typeface="Century Gothic" panose="020B0502020202020204" pitchFamily="34" charset="0"/>
                <a:cs typeface="Times New Roman" panose="02020603050405020304" pitchFamily="18" charset="0"/>
              </a:rPr>
              <a:t>uncle, </a:t>
            </a:r>
            <a:r>
              <a:rPr lang="en-US" altLang="es-ES" sz="2800" b="1">
                <a:solidFill>
                  <a:schemeClr val="bg1"/>
                </a:solidFill>
                <a:latin typeface="Century Gothic" panose="020B0502020202020204" pitchFamily="34" charset="0"/>
                <a:cs typeface="Times New Roman" panose="02020603050405020304" pitchFamily="18" charset="0"/>
              </a:rPr>
              <a:t>Jason Mack</a:t>
            </a:r>
            <a:r>
              <a:rPr lang="en-US" altLang="es-ES" sz="2800">
                <a:solidFill>
                  <a:schemeClr val="bg1"/>
                </a:solidFill>
                <a:latin typeface="Century Gothic" panose="020B0502020202020204" pitchFamily="34" charset="0"/>
                <a:cs typeface="Times New Roman" panose="02020603050405020304" pitchFamily="18" charset="0"/>
              </a:rPr>
              <a:t>, was a member of a group that taught that the true church had been lost</a:t>
            </a:r>
          </a:p>
          <a:p>
            <a:pPr eaLnBrk="1" hangingPunct="1">
              <a:lnSpc>
                <a:spcPct val="90000"/>
              </a:lnSpc>
            </a:pPr>
            <a:endParaRPr lang="en-US" altLang="es-ES" sz="2800">
              <a:solidFill>
                <a:schemeClr val="bg1"/>
              </a:solidFill>
              <a:latin typeface="Century Gothic" panose="020B0502020202020204" pitchFamily="34" charset="0"/>
              <a:cs typeface="Times New Roman" panose="02020603050405020304" pitchFamily="18" charset="0"/>
            </a:endParaRPr>
          </a:p>
          <a:p>
            <a:pPr eaLnBrk="1" hangingPunct="1">
              <a:lnSpc>
                <a:spcPct val="90000"/>
              </a:lnSpc>
            </a:pPr>
            <a:r>
              <a:rPr lang="en-US" altLang="es-ES" sz="2800" b="1">
                <a:solidFill>
                  <a:schemeClr val="bg1"/>
                </a:solidFill>
                <a:latin typeface="Century Gothic" panose="020B0502020202020204" pitchFamily="34" charset="0"/>
                <a:cs typeface="Times New Roman" panose="02020603050405020304" pitchFamily="18" charset="0"/>
              </a:rPr>
              <a:t>Alexander Campbell</a:t>
            </a:r>
            <a:r>
              <a:rPr lang="en-US" altLang="es-ES" sz="2800">
                <a:solidFill>
                  <a:schemeClr val="bg1"/>
                </a:solidFill>
                <a:latin typeface="Century Gothic" panose="020B0502020202020204" pitchFamily="34" charset="0"/>
                <a:cs typeface="Times New Roman" panose="02020603050405020304" pitchFamily="18" charset="0"/>
              </a:rPr>
              <a:t>, in addition to rejecting the authority of the creeds (although not their content), popularized the concept of “restoration” or “restored Christianity,” by which he meant the recovery of apostolic Christianity, which had been lost after the death of the apostles.</a:t>
            </a:r>
            <a:r>
              <a:rPr lang="en-US" altLang="es-ES" sz="2800">
                <a:solidFill>
                  <a:schemeClr val="bg1"/>
                </a:solidFill>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13739264-747C-2D73-8B1B-646A03EE036F}"/>
              </a:ext>
            </a:extLst>
          </p:cNvPr>
          <p:cNvSpPr>
            <a:spLocks noGrp="1" noChangeArrowheads="1"/>
          </p:cNvSpPr>
          <p:nvPr>
            <p:ph type="title"/>
          </p:nvPr>
        </p:nvSpPr>
        <p:spPr>
          <a:xfrm>
            <a:off x="685800" y="304800"/>
            <a:ext cx="7772400" cy="1143000"/>
          </a:xfrm>
        </p:spPr>
        <p:txBody>
          <a:bodyPr/>
          <a:lstStyle/>
          <a:p>
            <a:pPr marL="838200" indent="-838200" eaLnBrk="1" hangingPunct="1"/>
            <a:r>
              <a:rPr lang="en-US" altLang="es-ES" sz="4000" dirty="0">
                <a:solidFill>
                  <a:srgbClr val="FFFFCC"/>
                </a:solidFill>
                <a:latin typeface="Century Gothic" panose="020B0502020202020204" pitchFamily="34" charset="0"/>
                <a:cs typeface="Times New Roman" panose="02020603050405020304" pitchFamily="18" charset="0"/>
              </a:rPr>
              <a:t>Campbellite Apostasy Restoration</a:t>
            </a:r>
          </a:p>
        </p:txBody>
      </p:sp>
      <p:sp>
        <p:nvSpPr>
          <p:cNvPr id="45059" name="Rectangle 3">
            <a:extLst>
              <a:ext uri="{FF2B5EF4-FFF2-40B4-BE49-F238E27FC236}">
                <a16:creationId xmlns:a16="http://schemas.microsoft.com/office/drawing/2014/main" id="{CB685BBF-4F2F-AC67-DAD3-642F18A456AB}"/>
              </a:ext>
            </a:extLst>
          </p:cNvPr>
          <p:cNvSpPr>
            <a:spLocks noGrp="1" noChangeArrowheads="1"/>
          </p:cNvSpPr>
          <p:nvPr>
            <p:ph type="body" idx="1"/>
          </p:nvPr>
        </p:nvSpPr>
        <p:spPr>
          <a:xfrm>
            <a:off x="672737" y="1828800"/>
            <a:ext cx="7772400" cy="4114800"/>
          </a:xfrm>
        </p:spPr>
        <p:txBody>
          <a:bodyPr/>
          <a:lstStyle/>
          <a:p>
            <a:pPr eaLnBrk="1" hangingPunct="1"/>
            <a:r>
              <a:rPr lang="en-US" altLang="es-ES" sz="2800" b="1" dirty="0">
                <a:solidFill>
                  <a:schemeClr val="bg1"/>
                </a:solidFill>
                <a:latin typeface="Century Gothic" panose="020B0502020202020204" pitchFamily="34" charset="0"/>
                <a:cs typeface="Times New Roman" panose="02020603050405020304" pitchFamily="18" charset="0"/>
              </a:rPr>
              <a:t>Sidney Rigdon</a:t>
            </a:r>
            <a:r>
              <a:rPr lang="en-US" altLang="es-ES" sz="2800" dirty="0">
                <a:solidFill>
                  <a:schemeClr val="bg1"/>
                </a:solidFill>
                <a:latin typeface="Century Gothic" panose="020B0502020202020204" pitchFamily="34" charset="0"/>
                <a:cs typeface="Times New Roman" panose="02020603050405020304" pitchFamily="18" charset="0"/>
              </a:rPr>
              <a:t>, an early associate of Joseph Smith, was an early follower of Alexander Campbell.</a:t>
            </a:r>
            <a:r>
              <a:rPr lang="en-US" altLang="es-ES" sz="2800" dirty="0">
                <a:solidFill>
                  <a:schemeClr val="bg1"/>
                </a:solidFill>
              </a:rPr>
              <a:t> </a:t>
            </a:r>
          </a:p>
          <a:p>
            <a:pPr eaLnBrk="1" hangingPunct="1"/>
            <a:endParaRPr lang="en-US" altLang="es-ES" sz="1800" dirty="0">
              <a:solidFill>
                <a:schemeClr val="bg1"/>
              </a:solidFill>
            </a:endParaRPr>
          </a:p>
          <a:p>
            <a:pPr eaLnBrk="1" hangingPunct="1"/>
            <a:r>
              <a:rPr lang="en-US" altLang="es-ES" sz="2800" dirty="0">
                <a:solidFill>
                  <a:schemeClr val="bg1"/>
                </a:solidFill>
                <a:latin typeface="Century Gothic" panose="020B0502020202020204" pitchFamily="34" charset="0"/>
              </a:rPr>
              <a:t>Campbell also taught </a:t>
            </a:r>
            <a:r>
              <a:rPr lang="en-US" altLang="es-ES" sz="2800" b="1" dirty="0">
                <a:solidFill>
                  <a:schemeClr val="bg1"/>
                </a:solidFill>
                <a:latin typeface="Century Gothic" panose="020B0502020202020204" pitchFamily="34" charset="0"/>
              </a:rPr>
              <a:t>baptismal regeneration</a:t>
            </a:r>
            <a:r>
              <a:rPr lang="en-US" altLang="es-ES" sz="2800" dirty="0">
                <a:solidFill>
                  <a:schemeClr val="bg1"/>
                </a:solidFill>
                <a:latin typeface="Century Gothic" panose="020B0502020202020204" pitchFamily="34" charset="0"/>
              </a:rPr>
              <a:t>, as Smith did, and Mormons still do today.</a:t>
            </a:r>
          </a:p>
          <a:p>
            <a:pPr eaLnBrk="1" hangingPunct="1"/>
            <a:endParaRPr lang="en-US" altLang="es-ES" sz="1600" dirty="0">
              <a:solidFill>
                <a:schemeClr val="bg1"/>
              </a:solidFill>
              <a:latin typeface="Century Gothic" panose="020B0502020202020204" pitchFamily="34" charset="0"/>
            </a:endParaRPr>
          </a:p>
          <a:p>
            <a:pPr eaLnBrk="1" hangingPunct="1"/>
            <a:r>
              <a:rPr lang="en-US" altLang="es-ES" sz="2800" dirty="0">
                <a:solidFill>
                  <a:schemeClr val="bg1"/>
                </a:solidFill>
                <a:latin typeface="Century Gothic" panose="020B0502020202020204" pitchFamily="34" charset="0"/>
              </a:rPr>
              <a:t>It is not insignificant in this regard that the original name of the Mormon church was “</a:t>
            </a:r>
            <a:r>
              <a:rPr lang="en-US" altLang="es-ES" sz="2800" b="1" u="sng" dirty="0">
                <a:solidFill>
                  <a:schemeClr val="bg1"/>
                </a:solidFill>
                <a:latin typeface="Century Gothic" panose="020B0502020202020204" pitchFamily="34" charset="0"/>
              </a:rPr>
              <a:t>The Church of Christ</a:t>
            </a:r>
            <a:r>
              <a:rPr lang="en-US" altLang="es-ES" sz="2800" dirty="0">
                <a:solidFill>
                  <a:schemeClr val="bg1"/>
                </a:solidFill>
                <a:latin typeface="Century Gothic" panose="020B0502020202020204" pitchFamily="34" charset="0"/>
              </a:rPr>
              <a:t>.”</a:t>
            </a:r>
          </a:p>
          <a:p>
            <a:pPr eaLnBrk="1" hangingPunct="1"/>
            <a:endParaRPr lang="en-US" altLang="es-ES" sz="2800" dirty="0">
              <a:solidFill>
                <a:schemeClr val="bg1"/>
              </a:solidFill>
              <a:latin typeface="Century Gothic" panose="020B0502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505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505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a:extLst>
              <a:ext uri="{FF2B5EF4-FFF2-40B4-BE49-F238E27FC236}">
                <a16:creationId xmlns:a16="http://schemas.microsoft.com/office/drawing/2014/main" id="{A80A03B2-4986-9212-2FDD-F703FE1D9158}"/>
              </a:ext>
            </a:extLst>
          </p:cNvPr>
          <p:cNvSpPr>
            <a:spLocks noChangeArrowheads="1"/>
          </p:cNvSpPr>
          <p:nvPr/>
        </p:nvSpPr>
        <p:spPr bwMode="auto">
          <a:xfrm>
            <a:off x="1371600" y="685800"/>
            <a:ext cx="64008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en-US" altLang="es-ES" sz="5400" b="1" dirty="0">
                <a:solidFill>
                  <a:srgbClr val="FFFFCC"/>
                </a:solidFill>
                <a:latin typeface="Century Gothic" panose="020B0502020202020204" pitchFamily="34" charset="0"/>
              </a:rPr>
              <a:t>Principle</a:t>
            </a:r>
            <a:endParaRPr lang="en-US" altLang="es-ES" sz="4000" b="1" dirty="0">
              <a:solidFill>
                <a:srgbClr val="FFFFCC"/>
              </a:solidFill>
              <a:latin typeface="Century Gothic" panose="020B0502020202020204" pitchFamily="34" charset="0"/>
            </a:endParaRPr>
          </a:p>
        </p:txBody>
      </p:sp>
      <p:sp>
        <p:nvSpPr>
          <p:cNvPr id="3075" name="Rectangle 2">
            <a:extLst>
              <a:ext uri="{FF2B5EF4-FFF2-40B4-BE49-F238E27FC236}">
                <a16:creationId xmlns:a16="http://schemas.microsoft.com/office/drawing/2014/main" id="{F593B421-B241-DAE1-07B2-ACD7B98C5D10}"/>
              </a:ext>
            </a:extLst>
          </p:cNvPr>
          <p:cNvSpPr txBox="1">
            <a:spLocks noChangeArrowheads="1"/>
          </p:cNvSpPr>
          <p:nvPr/>
        </p:nvSpPr>
        <p:spPr bwMode="auto">
          <a:xfrm>
            <a:off x="647700" y="2514600"/>
            <a:ext cx="78486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lnSpc>
                <a:spcPct val="150000"/>
              </a:lnSpc>
              <a:spcBef>
                <a:spcPct val="0"/>
              </a:spcBef>
              <a:buFontTx/>
              <a:buNone/>
            </a:pPr>
            <a:r>
              <a:rPr lang="en-US" altLang="es-ES" sz="3600" b="1" i="1" dirty="0">
                <a:solidFill>
                  <a:schemeClr val="bg1"/>
                </a:solidFill>
                <a:latin typeface="Century Gothic" panose="020B0502020202020204" pitchFamily="34" charset="0"/>
              </a:rPr>
              <a:t>No Cult ever begins in a vacuum. </a:t>
            </a:r>
            <a:r>
              <a:rPr lang="en-US" altLang="es-ES" sz="3600" b="1" i="1" u="sng" dirty="0">
                <a:solidFill>
                  <a:schemeClr val="bg1"/>
                </a:solidFill>
                <a:latin typeface="Century Gothic" panose="020B0502020202020204" pitchFamily="34" charset="0"/>
              </a:rPr>
              <a:t>Context is crucial!</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63D3922B-34B7-394A-465E-6B0165C1C780}"/>
              </a:ext>
            </a:extLst>
          </p:cNvPr>
          <p:cNvSpPr>
            <a:spLocks noGrp="1" noChangeArrowheads="1"/>
          </p:cNvSpPr>
          <p:nvPr>
            <p:ph type="body" idx="1"/>
          </p:nvPr>
        </p:nvSpPr>
        <p:spPr>
          <a:xfrm>
            <a:off x="762000" y="1371600"/>
            <a:ext cx="7772400" cy="4114800"/>
          </a:xfrm>
        </p:spPr>
        <p:txBody>
          <a:bodyPr/>
          <a:lstStyle/>
          <a:p>
            <a:pPr marL="609600" indent="-609600" eaLnBrk="1" hangingPunct="1">
              <a:lnSpc>
                <a:spcPct val="114000"/>
              </a:lnSpc>
              <a:buFontTx/>
              <a:buAutoNum type="arabicPeriod"/>
            </a:pPr>
            <a:r>
              <a:rPr lang="en-US" altLang="es-ES" sz="3600" dirty="0">
                <a:solidFill>
                  <a:schemeClr val="bg1"/>
                </a:solidFill>
                <a:latin typeface="Century Gothic" panose="020B0502020202020204" pitchFamily="34" charset="0"/>
                <a:cs typeface="Times New Roman" panose="02020603050405020304" pitchFamily="18" charset="0"/>
              </a:rPr>
              <a:t>Non-traditional Religion</a:t>
            </a:r>
            <a:r>
              <a:rPr lang="en-US" altLang="es-ES" sz="3600" dirty="0">
                <a:solidFill>
                  <a:schemeClr val="bg1"/>
                </a:solidFill>
              </a:rPr>
              <a:t> </a:t>
            </a:r>
          </a:p>
          <a:p>
            <a:pPr marL="609600" indent="-609600" eaLnBrk="1" hangingPunct="1">
              <a:lnSpc>
                <a:spcPct val="114000"/>
              </a:lnSpc>
              <a:buFontTx/>
              <a:buAutoNum type="arabicPeriod"/>
            </a:pPr>
            <a:r>
              <a:rPr lang="en-US" altLang="es-ES" sz="3600" dirty="0">
                <a:solidFill>
                  <a:schemeClr val="bg1"/>
                </a:solidFill>
                <a:latin typeface="Century Gothic" panose="020B0502020202020204" pitchFamily="34" charset="0"/>
                <a:cs typeface="Times New Roman" panose="02020603050405020304" pitchFamily="18" charset="0"/>
              </a:rPr>
              <a:t>Utopian Societies</a:t>
            </a:r>
            <a:r>
              <a:rPr lang="en-US" altLang="es-ES" sz="3600" dirty="0">
                <a:solidFill>
                  <a:schemeClr val="bg1"/>
                </a:solidFill>
              </a:rPr>
              <a:t> </a:t>
            </a:r>
          </a:p>
          <a:p>
            <a:pPr marL="609600" indent="-609600" eaLnBrk="1" hangingPunct="1">
              <a:lnSpc>
                <a:spcPct val="114000"/>
              </a:lnSpc>
              <a:buFontTx/>
              <a:buAutoNum type="arabicPeriod"/>
            </a:pPr>
            <a:r>
              <a:rPr lang="en-US" altLang="es-ES" sz="3600" dirty="0">
                <a:solidFill>
                  <a:schemeClr val="bg1"/>
                </a:solidFill>
                <a:latin typeface="Century Gothic" panose="020B0502020202020204" pitchFamily="34" charset="0"/>
                <a:cs typeface="Times New Roman" panose="02020603050405020304" pitchFamily="18" charset="0"/>
              </a:rPr>
              <a:t>Charismatic Seers</a:t>
            </a:r>
            <a:r>
              <a:rPr lang="en-US" altLang="es-ES" sz="3600" dirty="0">
                <a:solidFill>
                  <a:schemeClr val="bg1"/>
                </a:solidFill>
              </a:rPr>
              <a:t> </a:t>
            </a:r>
          </a:p>
          <a:p>
            <a:pPr marL="609600" indent="-609600" eaLnBrk="1" hangingPunct="1">
              <a:lnSpc>
                <a:spcPct val="114000"/>
              </a:lnSpc>
              <a:buFontTx/>
              <a:buAutoNum type="arabicPeriod"/>
            </a:pPr>
            <a:r>
              <a:rPr lang="en-US" altLang="es-ES" sz="3600" dirty="0">
                <a:solidFill>
                  <a:schemeClr val="bg1"/>
                </a:solidFill>
                <a:latin typeface="Century Gothic" panose="020B0502020202020204" pitchFamily="34" charset="0"/>
                <a:cs typeface="Times New Roman" panose="02020603050405020304" pitchFamily="18" charset="0"/>
              </a:rPr>
              <a:t>Revivalism</a:t>
            </a:r>
            <a:r>
              <a:rPr lang="en-US" altLang="es-ES" sz="3600" dirty="0">
                <a:solidFill>
                  <a:schemeClr val="bg1"/>
                </a:solidFill>
              </a:rPr>
              <a:t> </a:t>
            </a:r>
          </a:p>
          <a:p>
            <a:pPr marL="609600" indent="-609600" eaLnBrk="1" hangingPunct="1">
              <a:buFontTx/>
              <a:buAutoNum type="arabicPeriod"/>
            </a:pPr>
            <a:r>
              <a:rPr lang="en-US" altLang="es-ES" sz="3600" dirty="0">
                <a:solidFill>
                  <a:schemeClr val="bg1"/>
                </a:solidFill>
                <a:latin typeface="Century Gothic" panose="020B0502020202020204" pitchFamily="34" charset="0"/>
                <a:cs typeface="Times New Roman" panose="02020603050405020304" pitchFamily="18" charset="0"/>
              </a:rPr>
              <a:t>Campbellite Apostasy-Restoration</a:t>
            </a:r>
            <a:r>
              <a:rPr lang="en-US" altLang="es-ES" sz="3600" dirty="0">
                <a:solidFill>
                  <a:schemeClr val="bg1"/>
                </a:solidFill>
              </a:rPr>
              <a:t> </a:t>
            </a:r>
          </a:p>
          <a:p>
            <a:pPr marL="609600" indent="-609600" eaLnBrk="1" hangingPunct="1">
              <a:lnSpc>
                <a:spcPct val="114000"/>
              </a:lnSpc>
              <a:buFontTx/>
              <a:buAutoNum type="arabicPeriod"/>
            </a:pPr>
            <a:r>
              <a:rPr lang="en-US" altLang="es-ES" sz="3600" dirty="0">
                <a:solidFill>
                  <a:schemeClr val="bg1"/>
                </a:solidFill>
                <a:latin typeface="Century Gothic" panose="020B0502020202020204" pitchFamily="34" charset="0"/>
                <a:cs typeface="Times New Roman" panose="02020603050405020304" pitchFamily="18" charset="0"/>
              </a:rPr>
              <a:t>Frontier Magic</a:t>
            </a:r>
            <a:r>
              <a:rPr lang="en-US" altLang="es-ES" sz="3600" dirty="0">
                <a:solidFill>
                  <a:schemeClr val="bg1"/>
                </a:solidFill>
              </a:rPr>
              <a:t> </a:t>
            </a:r>
          </a:p>
        </p:txBody>
      </p:sp>
      <p:sp>
        <p:nvSpPr>
          <p:cNvPr id="20483" name="Rectangle 4">
            <a:extLst>
              <a:ext uri="{FF2B5EF4-FFF2-40B4-BE49-F238E27FC236}">
                <a16:creationId xmlns:a16="http://schemas.microsoft.com/office/drawing/2014/main" id="{6D37BB7D-5537-7289-268B-A3CC8A1A3188}"/>
              </a:ext>
            </a:extLst>
          </p:cNvPr>
          <p:cNvSpPr>
            <a:spLocks noChangeArrowheads="1"/>
          </p:cNvSpPr>
          <p:nvPr/>
        </p:nvSpPr>
        <p:spPr bwMode="auto">
          <a:xfrm>
            <a:off x="0" y="38100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en-US" altLang="es-ES" sz="4800" b="1">
                <a:solidFill>
                  <a:srgbClr val="FFFFCC"/>
                </a:solidFill>
                <a:latin typeface="Bradley Hand ITC" panose="03070402050302030203" pitchFamily="66" charset="0"/>
              </a:rPr>
              <a:t>Influences on Mormonism (LDS)</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F3A4F04A-D450-5D24-4A39-81550412B155}"/>
              </a:ext>
            </a:extLst>
          </p:cNvPr>
          <p:cNvSpPr>
            <a:spLocks noGrp="1" noChangeArrowheads="1"/>
          </p:cNvSpPr>
          <p:nvPr>
            <p:ph type="title"/>
          </p:nvPr>
        </p:nvSpPr>
        <p:spPr/>
        <p:txBody>
          <a:bodyPr/>
          <a:lstStyle/>
          <a:p>
            <a:pPr marL="838200" indent="-838200" eaLnBrk="1" hangingPunct="1"/>
            <a:r>
              <a:rPr lang="en-US" altLang="es-ES" sz="6600" b="1" dirty="0">
                <a:solidFill>
                  <a:srgbClr val="FFFFCC"/>
                </a:solidFill>
                <a:latin typeface="Bradley Hand ITC" panose="03070402050302030203" pitchFamily="66" charset="0"/>
                <a:cs typeface="Times New Roman" panose="02020603050405020304" pitchFamily="18" charset="0"/>
              </a:rPr>
              <a:t>Frontier Magic</a:t>
            </a:r>
            <a:endParaRPr lang="en-US" altLang="es-ES" sz="6600" dirty="0">
              <a:solidFill>
                <a:srgbClr val="FFFFCC"/>
              </a:solidFill>
            </a:endParaRPr>
          </a:p>
        </p:txBody>
      </p:sp>
      <p:sp>
        <p:nvSpPr>
          <p:cNvPr id="19459" name="Rectangle 3">
            <a:extLst>
              <a:ext uri="{FF2B5EF4-FFF2-40B4-BE49-F238E27FC236}">
                <a16:creationId xmlns:a16="http://schemas.microsoft.com/office/drawing/2014/main" id="{798FB1B1-0558-9B84-2A9A-A8F278FB8AC4}"/>
              </a:ext>
            </a:extLst>
          </p:cNvPr>
          <p:cNvSpPr>
            <a:spLocks noGrp="1" noChangeArrowheads="1"/>
          </p:cNvSpPr>
          <p:nvPr>
            <p:ph type="body" idx="1"/>
          </p:nvPr>
        </p:nvSpPr>
        <p:spPr/>
        <p:txBody>
          <a:bodyPr/>
          <a:lstStyle/>
          <a:p>
            <a:pPr eaLnBrk="1" hangingPunct="1"/>
            <a:r>
              <a:rPr lang="en-US" altLang="es-ES" b="1">
                <a:solidFill>
                  <a:schemeClr val="bg1"/>
                </a:solidFill>
                <a:latin typeface="Century Gothic" panose="020B0502020202020204" pitchFamily="34" charset="0"/>
                <a:cs typeface="Times New Roman" panose="02020603050405020304" pitchFamily="18" charset="0"/>
              </a:rPr>
              <a:t>B. H. Roberts</a:t>
            </a:r>
            <a:r>
              <a:rPr lang="en-US" altLang="es-ES">
                <a:solidFill>
                  <a:schemeClr val="bg1"/>
                </a:solidFill>
                <a:latin typeface="Century Gothic" panose="020B0502020202020204" pitchFamily="34" charset="0"/>
                <a:cs typeface="Times New Roman" panose="02020603050405020304" pitchFamily="18" charset="0"/>
              </a:rPr>
              <a:t>, former official historian of the LDS church, concluded that Smith’s family “</a:t>
            </a:r>
            <a:r>
              <a:rPr lang="en-US" altLang="es-ES">
                <a:solidFill>
                  <a:srgbClr val="FFFFCC"/>
                </a:solidFill>
                <a:latin typeface="Century Gothic" panose="020B0502020202020204" pitchFamily="34" charset="0"/>
                <a:cs typeface="Times New Roman" panose="02020603050405020304" pitchFamily="18" charset="0"/>
              </a:rPr>
              <a:t>believed in fortune telling, in warlocks and witches</a:t>
            </a:r>
            <a:r>
              <a:rPr lang="en-US" altLang="es-ES">
                <a:solidFill>
                  <a:schemeClr val="bg1"/>
                </a:solidFill>
                <a:latin typeface="Century Gothic" panose="020B0502020202020204" pitchFamily="34" charset="0"/>
                <a:cs typeface="Times New Roman" panose="02020603050405020304" pitchFamily="18" charset="0"/>
              </a:rPr>
              <a:t>” (</a:t>
            </a:r>
            <a:r>
              <a:rPr lang="en-US" altLang="es-ES" i="1">
                <a:solidFill>
                  <a:schemeClr val="bg1"/>
                </a:solidFill>
                <a:latin typeface="Century Gothic" panose="020B0502020202020204" pitchFamily="34" charset="0"/>
                <a:cs typeface="Times New Roman" panose="02020603050405020304" pitchFamily="18" charset="0"/>
              </a:rPr>
              <a:t>A Comprehensive History of The Church </a:t>
            </a:r>
            <a:r>
              <a:rPr lang="en-US" altLang="es-ES">
                <a:solidFill>
                  <a:schemeClr val="bg1"/>
                </a:solidFill>
                <a:latin typeface="Century Gothic" panose="020B0502020202020204" pitchFamily="34" charset="0"/>
                <a:cs typeface="Times New Roman" panose="02020603050405020304" pitchFamily="18" charset="0"/>
              </a:rPr>
              <a:t>[Salt Lake City: Church of Jesus Christ of Latter-day Saints,1930], 1:26-27).</a:t>
            </a:r>
            <a:r>
              <a:rPr lang="en-US" altLang="es-ES">
                <a:solidFill>
                  <a:schemeClr val="bg1"/>
                </a:solidFill>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1026">
            <a:extLst>
              <a:ext uri="{FF2B5EF4-FFF2-40B4-BE49-F238E27FC236}">
                <a16:creationId xmlns:a16="http://schemas.microsoft.com/office/drawing/2014/main" id="{8FCA2773-0C78-27BA-6FA4-9914544BF3CA}"/>
              </a:ext>
            </a:extLst>
          </p:cNvPr>
          <p:cNvSpPr>
            <a:spLocks noGrp="1" noChangeArrowheads="1"/>
          </p:cNvSpPr>
          <p:nvPr>
            <p:ph type="title"/>
          </p:nvPr>
        </p:nvSpPr>
        <p:spPr>
          <a:xfrm>
            <a:off x="698500" y="228600"/>
            <a:ext cx="7772400" cy="1143000"/>
          </a:xfrm>
        </p:spPr>
        <p:txBody>
          <a:bodyPr/>
          <a:lstStyle/>
          <a:p>
            <a:pPr marL="838200" indent="-838200" eaLnBrk="1" hangingPunct="1"/>
            <a:r>
              <a:rPr lang="en-US" altLang="es-ES" sz="7200" b="1" dirty="0">
                <a:solidFill>
                  <a:srgbClr val="FFFFCC"/>
                </a:solidFill>
                <a:latin typeface="Bradley Hand ITC" panose="03070402050302030203" pitchFamily="66" charset="0"/>
                <a:cs typeface="Times New Roman" panose="02020603050405020304" pitchFamily="18" charset="0"/>
              </a:rPr>
              <a:t>Frontier Magic</a:t>
            </a:r>
          </a:p>
        </p:txBody>
      </p:sp>
      <p:sp>
        <p:nvSpPr>
          <p:cNvPr id="46083" name="Rectangle 1027">
            <a:extLst>
              <a:ext uri="{FF2B5EF4-FFF2-40B4-BE49-F238E27FC236}">
                <a16:creationId xmlns:a16="http://schemas.microsoft.com/office/drawing/2014/main" id="{6B38AF48-7728-DE30-5A4C-B879D4AF08A0}"/>
              </a:ext>
            </a:extLst>
          </p:cNvPr>
          <p:cNvSpPr>
            <a:spLocks noGrp="1" noChangeArrowheads="1"/>
          </p:cNvSpPr>
          <p:nvPr>
            <p:ph type="body" idx="1"/>
          </p:nvPr>
        </p:nvSpPr>
        <p:spPr>
          <a:xfrm>
            <a:off x="685800" y="1295400"/>
            <a:ext cx="8077200" cy="4114800"/>
          </a:xfrm>
        </p:spPr>
        <p:txBody>
          <a:bodyPr/>
          <a:lstStyle/>
          <a:p>
            <a:pPr eaLnBrk="1" hangingPunct="1"/>
            <a:r>
              <a:rPr lang="en-US" altLang="es-ES">
                <a:solidFill>
                  <a:schemeClr val="bg1"/>
                </a:solidFill>
                <a:latin typeface="Century Gothic" panose="020B0502020202020204" pitchFamily="34" charset="0"/>
                <a:cs typeface="Times New Roman" panose="02020603050405020304" pitchFamily="18" charset="0"/>
              </a:rPr>
              <a:t>Former Brigham Young University (BYU) history professor, </a:t>
            </a:r>
            <a:r>
              <a:rPr lang="en-US" altLang="es-ES" b="1">
                <a:solidFill>
                  <a:schemeClr val="bg1"/>
                </a:solidFill>
                <a:latin typeface="Century Gothic" panose="020B0502020202020204" pitchFamily="34" charset="0"/>
                <a:cs typeface="Times New Roman" panose="02020603050405020304" pitchFamily="18" charset="0"/>
              </a:rPr>
              <a:t>D. Michael Quinn</a:t>
            </a:r>
            <a:r>
              <a:rPr lang="en-US" altLang="es-ES">
                <a:solidFill>
                  <a:schemeClr val="bg1"/>
                </a:solidFill>
                <a:latin typeface="Century Gothic" panose="020B0502020202020204" pitchFamily="34" charset="0"/>
                <a:cs typeface="Times New Roman" panose="02020603050405020304" pitchFamily="18" charset="0"/>
              </a:rPr>
              <a:t> insists that Smith used divining rods, cast spells, made use of a seer stone in treasure hunting (money digging), amulets, blessings of inanimate objects, etc.</a:t>
            </a:r>
          </a:p>
          <a:p>
            <a:pPr eaLnBrk="1" hangingPunct="1"/>
            <a:endParaRPr lang="en-US" altLang="es-ES">
              <a:solidFill>
                <a:schemeClr val="bg1"/>
              </a:solidFill>
              <a:latin typeface="Century Gothic" panose="020B0502020202020204" pitchFamily="34" charset="0"/>
              <a:cs typeface="Times New Roman" panose="02020603050405020304" pitchFamily="18" charset="0"/>
            </a:endParaRPr>
          </a:p>
          <a:p>
            <a:pPr eaLnBrk="1" hangingPunct="1"/>
            <a:r>
              <a:rPr lang="en-US" altLang="es-ES">
                <a:solidFill>
                  <a:schemeClr val="bg1"/>
                </a:solidFill>
                <a:latin typeface="Century Gothic" panose="020B0502020202020204" pitchFamily="34" charset="0"/>
                <a:cs typeface="Times New Roman" panose="02020603050405020304" pitchFamily="18" charset="0"/>
              </a:rPr>
              <a:t>Joseph Smith and his mother practiced </a:t>
            </a:r>
            <a:r>
              <a:rPr lang="en-US" altLang="es-ES" b="1">
                <a:solidFill>
                  <a:schemeClr val="bg1"/>
                </a:solidFill>
                <a:latin typeface="Century Gothic" panose="020B0502020202020204" pitchFamily="34" charset="0"/>
                <a:cs typeface="Times New Roman" panose="02020603050405020304" pitchFamily="18" charset="0"/>
              </a:rPr>
              <a:t>palm reading </a:t>
            </a:r>
            <a:r>
              <a:rPr lang="en-US" altLang="es-ES">
                <a:solidFill>
                  <a:schemeClr val="bg1"/>
                </a:solidFill>
                <a:latin typeface="Century Gothic" panose="020B0502020202020204" pitchFamily="34" charset="0"/>
                <a:cs typeface="Times New Roman" panose="02020603050405020304" pitchFamily="18" charset="0"/>
              </a:rPr>
              <a:t>(Quinn, 294). </a:t>
            </a:r>
            <a:r>
              <a:rPr lang="en-US" altLang="es-ES">
                <a:solidFill>
                  <a:schemeClr val="bg1"/>
                </a:solidFill>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608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a:extLst>
              <a:ext uri="{FF2B5EF4-FFF2-40B4-BE49-F238E27FC236}">
                <a16:creationId xmlns:a16="http://schemas.microsoft.com/office/drawing/2014/main" id="{B298281A-0DA6-E8E1-3AC1-85937F650C50}"/>
              </a:ext>
            </a:extLst>
          </p:cNvPr>
          <p:cNvSpPr>
            <a:spLocks noGrp="1" noChangeArrowheads="1"/>
          </p:cNvSpPr>
          <p:nvPr>
            <p:ph type="body" idx="1"/>
          </p:nvPr>
        </p:nvSpPr>
        <p:spPr/>
        <p:txBody>
          <a:bodyPr/>
          <a:lstStyle/>
          <a:p>
            <a:pPr marL="609600" indent="-609600" eaLnBrk="1" hangingPunct="1">
              <a:buFontTx/>
              <a:buAutoNum type="arabicPeriod" startAt="7"/>
            </a:pPr>
            <a:r>
              <a:rPr lang="en-US" altLang="es-ES" sz="3600">
                <a:solidFill>
                  <a:schemeClr val="bg1"/>
                </a:solidFill>
                <a:latin typeface="Century Gothic" panose="020B0502020202020204" pitchFamily="34" charset="0"/>
                <a:cs typeface="Times New Roman" panose="02020603050405020304" pitchFamily="18" charset="0"/>
              </a:rPr>
              <a:t>The Origin of the American Indian</a:t>
            </a:r>
            <a:r>
              <a:rPr lang="en-US" altLang="es-ES" sz="3600">
                <a:solidFill>
                  <a:schemeClr val="bg1"/>
                </a:solidFill>
              </a:rPr>
              <a:t> </a:t>
            </a:r>
          </a:p>
          <a:p>
            <a:pPr marL="609600" indent="-609600" eaLnBrk="1" hangingPunct="1">
              <a:buFontTx/>
              <a:buAutoNum type="arabicPeriod" startAt="7"/>
            </a:pPr>
            <a:endParaRPr lang="en-US" altLang="es-ES" sz="3600">
              <a:solidFill>
                <a:schemeClr val="bg1"/>
              </a:solidFill>
            </a:endParaRPr>
          </a:p>
        </p:txBody>
      </p:sp>
      <p:sp>
        <p:nvSpPr>
          <p:cNvPr id="23555" name="Rectangle 4">
            <a:extLst>
              <a:ext uri="{FF2B5EF4-FFF2-40B4-BE49-F238E27FC236}">
                <a16:creationId xmlns:a16="http://schemas.microsoft.com/office/drawing/2014/main" id="{1D5A0676-0CA9-79BE-5BD5-7179C438F780}"/>
              </a:ext>
            </a:extLst>
          </p:cNvPr>
          <p:cNvSpPr>
            <a:spLocks noChangeArrowheads="1"/>
          </p:cNvSpPr>
          <p:nvPr/>
        </p:nvSpPr>
        <p:spPr bwMode="auto">
          <a:xfrm>
            <a:off x="0" y="38100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en-US" altLang="es-ES" sz="4800" b="1">
                <a:solidFill>
                  <a:srgbClr val="FFFFCC"/>
                </a:solidFill>
                <a:latin typeface="Bradley Hand ITC" panose="03070402050302030203" pitchFamily="66" charset="0"/>
              </a:rPr>
              <a:t>Influences on Mormonism (LDS)</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7" name="Rectangle 3">
            <a:extLst>
              <a:ext uri="{FF2B5EF4-FFF2-40B4-BE49-F238E27FC236}">
                <a16:creationId xmlns:a16="http://schemas.microsoft.com/office/drawing/2014/main" id="{4BBB7A74-8047-4B9D-3910-C2AFAB2A8E0B}"/>
              </a:ext>
            </a:extLst>
          </p:cNvPr>
          <p:cNvSpPr>
            <a:spLocks noGrp="1" noChangeArrowheads="1"/>
          </p:cNvSpPr>
          <p:nvPr>
            <p:ph type="body" idx="1"/>
          </p:nvPr>
        </p:nvSpPr>
        <p:spPr>
          <a:xfrm>
            <a:off x="685800" y="1765300"/>
            <a:ext cx="7772400" cy="4114800"/>
          </a:xfrm>
        </p:spPr>
        <p:txBody>
          <a:bodyPr/>
          <a:lstStyle/>
          <a:p>
            <a:pPr eaLnBrk="1" hangingPunct="1">
              <a:lnSpc>
                <a:spcPct val="90000"/>
              </a:lnSpc>
              <a:defRPr/>
            </a:pPr>
            <a:r>
              <a:rPr lang="en-US" sz="2800" dirty="0">
                <a:solidFill>
                  <a:schemeClr val="bg1"/>
                </a:solidFill>
                <a:latin typeface="Century Gothic" panose="020B0502020202020204" pitchFamily="34" charset="0"/>
                <a:cs typeface="Times New Roman" panose="02020603050405020304" pitchFamily="18" charset="0"/>
              </a:rPr>
              <a:t>A </a:t>
            </a:r>
            <a:r>
              <a:rPr lang="en-US" sz="2800" b="1" i="1" dirty="0">
                <a:solidFill>
                  <a:schemeClr val="bg1"/>
                </a:solidFill>
                <a:latin typeface="Century Gothic" panose="020B0502020202020204" pitchFamily="34" charset="0"/>
                <a:cs typeface="Times New Roman" panose="02020603050405020304" pitchFamily="18" charset="0"/>
              </a:rPr>
              <a:t>Palmyra Register </a:t>
            </a:r>
            <a:r>
              <a:rPr lang="en-US" sz="2800" dirty="0">
                <a:solidFill>
                  <a:schemeClr val="bg1"/>
                </a:solidFill>
                <a:latin typeface="Century Gothic" panose="020B0502020202020204" pitchFamily="34" charset="0"/>
                <a:cs typeface="Times New Roman" panose="02020603050405020304" pitchFamily="18" charset="0"/>
              </a:rPr>
              <a:t>(Smith’s hometown newspaper) article proposed that the land had once been inhabited by a race, now extinguished of partly civilized people, May 26, 1819 (J. &amp; S. Tanner, The Changing World of Mormonism, 125).</a:t>
            </a:r>
          </a:p>
          <a:p>
            <a:pPr marL="0" indent="0" eaLnBrk="1" hangingPunct="1">
              <a:lnSpc>
                <a:spcPct val="90000"/>
              </a:lnSpc>
              <a:buFontTx/>
              <a:buNone/>
              <a:defRPr/>
            </a:pPr>
            <a:endParaRPr lang="en-US" sz="2800" dirty="0">
              <a:solidFill>
                <a:schemeClr val="bg1"/>
              </a:solidFill>
              <a:latin typeface="Century Gothic" panose="020B0502020202020204" pitchFamily="34" charset="0"/>
              <a:cs typeface="Times New Roman" panose="02020603050405020304" pitchFamily="18" charset="0"/>
            </a:endParaRPr>
          </a:p>
          <a:p>
            <a:pPr eaLnBrk="1" hangingPunct="1">
              <a:lnSpc>
                <a:spcPct val="90000"/>
              </a:lnSpc>
              <a:defRPr/>
            </a:pPr>
            <a:r>
              <a:rPr lang="en-US" sz="2800" b="1" i="1" dirty="0">
                <a:solidFill>
                  <a:schemeClr val="bg1"/>
                </a:solidFill>
                <a:latin typeface="Century Gothic" panose="020B0502020202020204" pitchFamily="34" charset="0"/>
                <a:cs typeface="Times New Roman" panose="02020603050405020304" pitchFamily="18" charset="0"/>
              </a:rPr>
              <a:t>Palmyra Register</a:t>
            </a:r>
            <a:r>
              <a:rPr lang="en-US" sz="2800" dirty="0">
                <a:solidFill>
                  <a:schemeClr val="bg1"/>
                </a:solidFill>
                <a:latin typeface="Century Gothic" panose="020B0502020202020204" pitchFamily="34" charset="0"/>
                <a:cs typeface="Times New Roman" panose="02020603050405020304" pitchFamily="18" charset="0"/>
              </a:rPr>
              <a:t>, Feb. 19, 1825, article proposing that burial mounds in that region were built by the sons of Noah (Tanners, CWM, 125).</a:t>
            </a:r>
            <a:r>
              <a:rPr lang="en-US" sz="2400" dirty="0">
                <a:solidFill>
                  <a:schemeClr val="bg1"/>
                </a:solidFill>
              </a:rPr>
              <a:t> </a:t>
            </a:r>
          </a:p>
        </p:txBody>
      </p:sp>
      <p:sp>
        <p:nvSpPr>
          <p:cNvPr id="3" name="Title 2">
            <a:extLst>
              <a:ext uri="{FF2B5EF4-FFF2-40B4-BE49-F238E27FC236}">
                <a16:creationId xmlns:a16="http://schemas.microsoft.com/office/drawing/2014/main" id="{F87ADD78-27FA-7D0D-D830-176ED6CFF0DE}"/>
              </a:ext>
            </a:extLst>
          </p:cNvPr>
          <p:cNvSpPr>
            <a:spLocks noGrp="1"/>
          </p:cNvSpPr>
          <p:nvPr>
            <p:ph type="title"/>
          </p:nvPr>
        </p:nvSpPr>
        <p:spPr/>
        <p:txBody>
          <a:bodyPr/>
          <a:lstStyle/>
          <a:p>
            <a:endParaRPr lang="de-DE"/>
          </a:p>
        </p:txBody>
      </p:sp>
      <p:sp>
        <p:nvSpPr>
          <p:cNvPr id="4" name="Rectangle 1026">
            <a:extLst>
              <a:ext uri="{FF2B5EF4-FFF2-40B4-BE49-F238E27FC236}">
                <a16:creationId xmlns:a16="http://schemas.microsoft.com/office/drawing/2014/main" id="{6458B219-8C7C-B034-6FD9-3C2276121AA0}"/>
              </a:ext>
            </a:extLst>
          </p:cNvPr>
          <p:cNvSpPr txBox="1">
            <a:spLocks noChangeArrowheads="1"/>
          </p:cNvSpPr>
          <p:nvPr/>
        </p:nvSpPr>
        <p:spPr bwMode="auto">
          <a:xfrm>
            <a:off x="0" y="60960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a:lstStyle>
          <a:p>
            <a:pPr marL="838200" indent="-838200" eaLnBrk="1" hangingPunct="1"/>
            <a:r>
              <a:rPr lang="en-US" altLang="es-ES" sz="6000" b="1">
                <a:solidFill>
                  <a:srgbClr val="FFFFCC"/>
                </a:solidFill>
                <a:latin typeface="Bradley Hand ITC" panose="03070402050302030203" pitchFamily="66" charset="0"/>
                <a:cs typeface="Times New Roman" panose="02020603050405020304" pitchFamily="18" charset="0"/>
              </a:rPr>
              <a:t>Native American Origins</a:t>
            </a:r>
            <a:endParaRPr lang="en-US" altLang="es-ES" sz="6000" b="1" dirty="0">
              <a:solidFill>
                <a:srgbClr val="FFFFCC"/>
              </a:solidFill>
              <a:latin typeface="Bradley Hand ITC" panose="03070402050302030203" pitchFamily="66" charset="0"/>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150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1026">
            <a:extLst>
              <a:ext uri="{FF2B5EF4-FFF2-40B4-BE49-F238E27FC236}">
                <a16:creationId xmlns:a16="http://schemas.microsoft.com/office/drawing/2014/main" id="{2B1E46C6-1614-9534-83E8-07B580C8035F}"/>
              </a:ext>
            </a:extLst>
          </p:cNvPr>
          <p:cNvSpPr>
            <a:spLocks noGrp="1" noChangeArrowheads="1"/>
          </p:cNvSpPr>
          <p:nvPr>
            <p:ph type="title"/>
          </p:nvPr>
        </p:nvSpPr>
        <p:spPr>
          <a:xfrm>
            <a:off x="0" y="609600"/>
            <a:ext cx="9144000" cy="1143000"/>
          </a:xfrm>
        </p:spPr>
        <p:txBody>
          <a:bodyPr/>
          <a:lstStyle/>
          <a:p>
            <a:pPr marL="838200" indent="-838200" eaLnBrk="1" hangingPunct="1"/>
            <a:r>
              <a:rPr lang="en-US" altLang="es-ES" sz="6000" b="1" dirty="0">
                <a:solidFill>
                  <a:srgbClr val="FFFFCC"/>
                </a:solidFill>
                <a:latin typeface="Bradley Hand ITC" panose="03070402050302030203" pitchFamily="66" charset="0"/>
                <a:cs typeface="Times New Roman" panose="02020603050405020304" pitchFamily="18" charset="0"/>
              </a:rPr>
              <a:t>Native American Origins</a:t>
            </a:r>
          </a:p>
        </p:txBody>
      </p:sp>
      <p:sp>
        <p:nvSpPr>
          <p:cNvPr id="47107" name="Rectangle 1027">
            <a:extLst>
              <a:ext uri="{FF2B5EF4-FFF2-40B4-BE49-F238E27FC236}">
                <a16:creationId xmlns:a16="http://schemas.microsoft.com/office/drawing/2014/main" id="{60C37A12-5279-4F8B-605E-F0420FE13EAD}"/>
              </a:ext>
            </a:extLst>
          </p:cNvPr>
          <p:cNvSpPr>
            <a:spLocks noGrp="1" noChangeArrowheads="1"/>
          </p:cNvSpPr>
          <p:nvPr>
            <p:ph type="body" idx="1"/>
          </p:nvPr>
        </p:nvSpPr>
        <p:spPr>
          <a:xfrm>
            <a:off x="685800" y="1752600"/>
            <a:ext cx="7772400" cy="4114800"/>
          </a:xfrm>
        </p:spPr>
        <p:txBody>
          <a:bodyPr/>
          <a:lstStyle/>
          <a:p>
            <a:pPr eaLnBrk="1" hangingPunct="1">
              <a:lnSpc>
                <a:spcPct val="90000"/>
              </a:lnSpc>
              <a:defRPr/>
            </a:pPr>
            <a:r>
              <a:rPr lang="en-US" sz="2800" b="1" u="sng" dirty="0">
                <a:solidFill>
                  <a:schemeClr val="bg1"/>
                </a:solidFill>
                <a:latin typeface="Century Gothic" panose="020B0502020202020204" pitchFamily="34" charset="0"/>
                <a:cs typeface="Times New Roman" panose="02020603050405020304" pitchFamily="18" charset="0"/>
              </a:rPr>
              <a:t>Ethan Smith </a:t>
            </a:r>
            <a:r>
              <a:rPr lang="en-US" sz="2800" dirty="0">
                <a:solidFill>
                  <a:schemeClr val="bg1"/>
                </a:solidFill>
                <a:latin typeface="Century Gothic" panose="020B0502020202020204" pitchFamily="34" charset="0"/>
                <a:cs typeface="Times New Roman" panose="02020603050405020304" pitchFamily="18" charset="0"/>
              </a:rPr>
              <a:t>of nearby Poultney, VT, wrote </a:t>
            </a:r>
            <a:r>
              <a:rPr lang="en-US" sz="2800" i="1" dirty="0">
                <a:solidFill>
                  <a:schemeClr val="bg1"/>
                </a:solidFill>
                <a:latin typeface="Century Gothic" panose="020B0502020202020204" pitchFamily="34" charset="0"/>
                <a:cs typeface="Times New Roman" panose="02020603050405020304" pitchFamily="18" charset="0"/>
              </a:rPr>
              <a:t>View of the Hebrews</a:t>
            </a:r>
            <a:r>
              <a:rPr lang="en-US" sz="2800" dirty="0">
                <a:solidFill>
                  <a:schemeClr val="bg1"/>
                </a:solidFill>
                <a:latin typeface="Century Gothic" panose="020B0502020202020204" pitchFamily="34" charset="0"/>
                <a:cs typeface="Times New Roman" panose="02020603050405020304" pitchFamily="18" charset="0"/>
              </a:rPr>
              <a:t>, which has the same basic story line as the BOM: </a:t>
            </a:r>
            <a:r>
              <a:rPr lang="en-US" sz="2800" u="sng" dirty="0">
                <a:solidFill>
                  <a:schemeClr val="bg1"/>
                </a:solidFill>
                <a:latin typeface="Century Gothic" panose="020B0502020202020204" pitchFamily="34" charset="0"/>
                <a:cs typeface="Times New Roman" panose="02020603050405020304" pitchFamily="18" charset="0"/>
              </a:rPr>
              <a:t>a large group of Israelites migrates to the New World, separates into warring factions, the more savage annihilating the more civilized</a:t>
            </a:r>
            <a:r>
              <a:rPr lang="en-US" sz="2800" dirty="0">
                <a:solidFill>
                  <a:schemeClr val="bg1"/>
                </a:solidFill>
                <a:latin typeface="Century Gothic" panose="020B0502020202020204" pitchFamily="34" charset="0"/>
                <a:cs typeface="Times New Roman" panose="02020603050405020304" pitchFamily="18" charset="0"/>
              </a:rPr>
              <a:t>. </a:t>
            </a:r>
          </a:p>
          <a:p>
            <a:pPr marL="0" indent="0" eaLnBrk="1" hangingPunct="1">
              <a:lnSpc>
                <a:spcPct val="90000"/>
              </a:lnSpc>
              <a:buFontTx/>
              <a:buNone/>
              <a:defRPr/>
            </a:pPr>
            <a:endParaRPr lang="en-US" sz="2800" dirty="0">
              <a:solidFill>
                <a:schemeClr val="bg1"/>
              </a:solidFill>
              <a:latin typeface="Century Gothic" panose="020B0502020202020204" pitchFamily="34" charset="0"/>
              <a:cs typeface="Times New Roman" panose="02020603050405020304" pitchFamily="18" charset="0"/>
            </a:endParaRPr>
          </a:p>
          <a:p>
            <a:pPr eaLnBrk="1" hangingPunct="1">
              <a:lnSpc>
                <a:spcPct val="90000"/>
              </a:lnSpc>
              <a:defRPr/>
            </a:pPr>
            <a:r>
              <a:rPr lang="en-US" sz="2800" dirty="0">
                <a:solidFill>
                  <a:schemeClr val="bg1"/>
                </a:solidFill>
                <a:latin typeface="Century Gothic" panose="020B0502020202020204" pitchFamily="34" charset="0"/>
                <a:cs typeface="Times New Roman" panose="02020603050405020304" pitchFamily="18" charset="0"/>
              </a:rPr>
              <a:t>For much more on this point, see </a:t>
            </a:r>
            <a:r>
              <a:rPr lang="en-US" sz="2800" b="1" u="sng" dirty="0">
                <a:solidFill>
                  <a:schemeClr val="bg1"/>
                </a:solidFill>
                <a:latin typeface="Century Gothic" panose="020B0502020202020204" pitchFamily="34" charset="0"/>
                <a:cs typeface="Times New Roman" panose="02020603050405020304" pitchFamily="18" charset="0"/>
              </a:rPr>
              <a:t>Sandra Tanner</a:t>
            </a:r>
            <a:r>
              <a:rPr lang="en-US" sz="2800" dirty="0">
                <a:solidFill>
                  <a:schemeClr val="bg1"/>
                </a:solidFill>
                <a:latin typeface="Century Gothic" panose="020B0502020202020204" pitchFamily="34" charset="0"/>
                <a:cs typeface="Times New Roman" panose="02020603050405020304" pitchFamily="18" charset="0"/>
              </a:rPr>
              <a:t>, “Where Did Joseph Smith Get His Ideas for the Book of Mormon?”  </a:t>
            </a:r>
            <a:r>
              <a:rPr lang="en-US" sz="1800" dirty="0">
                <a:solidFill>
                  <a:schemeClr val="bg1"/>
                </a:solidFill>
                <a:latin typeface="Century Gothic" panose="020B0502020202020204" pitchFamily="34" charset="0"/>
                <a:cs typeface="Times New Roman" panose="02020603050405020304" pitchFamily="18" charset="0"/>
                <a:hlinkClick r:id="rId2"/>
              </a:rPr>
              <a:t>http://www.utlm.org/onlineresources/bomindianorigins.htm</a:t>
            </a:r>
            <a:r>
              <a:rPr lang="en-US" sz="2800" dirty="0">
                <a:solidFill>
                  <a:schemeClr val="bg1"/>
                </a:solidFill>
                <a:latin typeface="Century Gothic" panose="020B0502020202020204" pitchFamily="34" charset="0"/>
                <a:cs typeface="Times New Roman" panose="02020603050405020304" pitchFamily="18" charset="0"/>
              </a:rPr>
              <a:t> </a:t>
            </a:r>
          </a:p>
          <a:p>
            <a:pPr eaLnBrk="1" hangingPunct="1">
              <a:lnSpc>
                <a:spcPct val="90000"/>
              </a:lnSpc>
              <a:defRPr/>
            </a:pPr>
            <a:endParaRPr lang="en-US" sz="2800" dirty="0">
              <a:solidFill>
                <a:schemeClr val="bg1"/>
              </a:solidFill>
              <a:latin typeface="Century Gothic" panose="020B0502020202020204" pitchFamily="34" charset="0"/>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710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a:extLst>
              <a:ext uri="{FF2B5EF4-FFF2-40B4-BE49-F238E27FC236}">
                <a16:creationId xmlns:a16="http://schemas.microsoft.com/office/drawing/2014/main" id="{7B059A9E-9E11-CC94-DF4E-231E901814F0}"/>
              </a:ext>
            </a:extLst>
          </p:cNvPr>
          <p:cNvSpPr>
            <a:spLocks noGrp="1" noChangeArrowheads="1"/>
          </p:cNvSpPr>
          <p:nvPr>
            <p:ph type="body" idx="1"/>
          </p:nvPr>
        </p:nvSpPr>
        <p:spPr/>
        <p:txBody>
          <a:bodyPr/>
          <a:lstStyle/>
          <a:p>
            <a:pPr marL="609600" indent="-609600" eaLnBrk="1" hangingPunct="1">
              <a:buFontTx/>
              <a:buAutoNum type="arabicPeriod" startAt="7"/>
            </a:pPr>
            <a:r>
              <a:rPr lang="en-US" altLang="es-ES" sz="3600">
                <a:solidFill>
                  <a:schemeClr val="bg1"/>
                </a:solidFill>
                <a:latin typeface="Century Gothic" panose="020B0502020202020204" pitchFamily="34" charset="0"/>
                <a:cs typeface="Times New Roman" panose="02020603050405020304" pitchFamily="18" charset="0"/>
              </a:rPr>
              <a:t>The Origin of the American Indian</a:t>
            </a:r>
            <a:r>
              <a:rPr lang="en-US" altLang="es-ES" sz="3600">
                <a:solidFill>
                  <a:schemeClr val="bg1"/>
                </a:solidFill>
              </a:rPr>
              <a:t> </a:t>
            </a:r>
          </a:p>
          <a:p>
            <a:pPr marL="609600" indent="-609600" eaLnBrk="1" hangingPunct="1">
              <a:buFontTx/>
              <a:buAutoNum type="arabicPeriod" startAt="7"/>
            </a:pPr>
            <a:r>
              <a:rPr lang="en-US" altLang="es-ES" sz="3600">
                <a:solidFill>
                  <a:schemeClr val="bg1"/>
                </a:solidFill>
                <a:latin typeface="Century Gothic" panose="020B0502020202020204" pitchFamily="34" charset="0"/>
                <a:cs typeface="Times New Roman" panose="02020603050405020304" pitchFamily="18" charset="0"/>
              </a:rPr>
              <a:t>Calvinism-Arminianism Debate</a:t>
            </a:r>
            <a:r>
              <a:rPr lang="en-US" altLang="es-ES" sz="3600">
                <a:solidFill>
                  <a:schemeClr val="bg1"/>
                </a:solidFill>
              </a:rPr>
              <a:t> </a:t>
            </a:r>
          </a:p>
        </p:txBody>
      </p:sp>
      <p:sp>
        <p:nvSpPr>
          <p:cNvPr id="26627" name="Rectangle 4">
            <a:extLst>
              <a:ext uri="{FF2B5EF4-FFF2-40B4-BE49-F238E27FC236}">
                <a16:creationId xmlns:a16="http://schemas.microsoft.com/office/drawing/2014/main" id="{CA7BB7E9-28EB-13C3-1BBE-11D7F4CC00D1}"/>
              </a:ext>
            </a:extLst>
          </p:cNvPr>
          <p:cNvSpPr>
            <a:spLocks noChangeArrowheads="1"/>
          </p:cNvSpPr>
          <p:nvPr/>
        </p:nvSpPr>
        <p:spPr bwMode="auto">
          <a:xfrm>
            <a:off x="0" y="38100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en-US" altLang="es-ES" sz="4800" b="1">
                <a:solidFill>
                  <a:srgbClr val="FFFFCC"/>
                </a:solidFill>
                <a:latin typeface="Bradley Hand ITC" panose="03070402050302030203" pitchFamily="66" charset="0"/>
              </a:rPr>
              <a:t>Influences on Mormonism (LDS)</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5" name="Rectangle 3">
            <a:extLst>
              <a:ext uri="{FF2B5EF4-FFF2-40B4-BE49-F238E27FC236}">
                <a16:creationId xmlns:a16="http://schemas.microsoft.com/office/drawing/2014/main" id="{B81B641C-52E6-F046-7BFC-8A546A747F48}"/>
              </a:ext>
            </a:extLst>
          </p:cNvPr>
          <p:cNvSpPr>
            <a:spLocks noGrp="1" noChangeArrowheads="1"/>
          </p:cNvSpPr>
          <p:nvPr>
            <p:ph type="body" idx="1"/>
          </p:nvPr>
        </p:nvSpPr>
        <p:spPr>
          <a:xfrm>
            <a:off x="685800" y="1600200"/>
            <a:ext cx="7772400" cy="4114800"/>
          </a:xfrm>
        </p:spPr>
        <p:txBody>
          <a:bodyPr/>
          <a:lstStyle/>
          <a:p>
            <a:pPr marL="533400" indent="-533400" eaLnBrk="1" hangingPunct="1">
              <a:lnSpc>
                <a:spcPct val="90000"/>
              </a:lnSpc>
              <a:defRPr/>
            </a:pPr>
            <a:r>
              <a:rPr lang="en-US" sz="2800" dirty="0">
                <a:solidFill>
                  <a:schemeClr val="bg1"/>
                </a:solidFill>
                <a:latin typeface="Century Gothic" panose="020B0502020202020204" pitchFamily="34" charset="0"/>
              </a:rPr>
              <a:t>Smith writes of disputes between the Presbyterians, the Methodists, and the Baptists in </a:t>
            </a:r>
            <a:r>
              <a:rPr lang="en-US" sz="2800" i="1" dirty="0">
                <a:solidFill>
                  <a:schemeClr val="bg1"/>
                </a:solidFill>
                <a:latin typeface="Century Gothic" panose="020B0502020202020204" pitchFamily="34" charset="0"/>
              </a:rPr>
              <a:t>Joseph Smith—History in the Pearl of Great Price</a:t>
            </a:r>
            <a:r>
              <a:rPr lang="en-US" sz="2800" dirty="0">
                <a:solidFill>
                  <a:schemeClr val="bg1"/>
                </a:solidFill>
                <a:latin typeface="Century Gothic" panose="020B0502020202020204" pitchFamily="34" charset="0"/>
              </a:rPr>
              <a:t>.  Could this dispute have been over </a:t>
            </a:r>
            <a:r>
              <a:rPr lang="en-US" sz="2800" u="sng" dirty="0">
                <a:solidFill>
                  <a:schemeClr val="bg1"/>
                </a:solidFill>
                <a:latin typeface="Century Gothic" panose="020B0502020202020204" pitchFamily="34" charset="0"/>
              </a:rPr>
              <a:t>predestination</a:t>
            </a:r>
            <a:r>
              <a:rPr lang="en-US" sz="2800" dirty="0">
                <a:solidFill>
                  <a:schemeClr val="bg1"/>
                </a:solidFill>
                <a:latin typeface="Century Gothic" panose="020B0502020202020204" pitchFamily="34" charset="0"/>
              </a:rPr>
              <a:t>?</a:t>
            </a:r>
          </a:p>
          <a:p>
            <a:pPr marL="0" indent="0" eaLnBrk="1" hangingPunct="1">
              <a:lnSpc>
                <a:spcPct val="90000"/>
              </a:lnSpc>
              <a:buFontTx/>
              <a:buNone/>
              <a:defRPr/>
            </a:pPr>
            <a:endParaRPr lang="en-US" sz="2800" dirty="0">
              <a:solidFill>
                <a:schemeClr val="bg1"/>
              </a:solidFill>
              <a:latin typeface="Century Gothic" panose="020B0502020202020204" pitchFamily="34" charset="0"/>
            </a:endParaRPr>
          </a:p>
          <a:p>
            <a:pPr marL="533400" indent="-533400" eaLnBrk="1" hangingPunct="1">
              <a:lnSpc>
                <a:spcPct val="90000"/>
              </a:lnSpc>
              <a:defRPr/>
            </a:pPr>
            <a:r>
              <a:rPr lang="en-US" sz="2800" u="sng" dirty="0">
                <a:solidFill>
                  <a:schemeClr val="bg1"/>
                </a:solidFill>
                <a:latin typeface="Century Gothic" panose="020B0502020202020204" pitchFamily="34" charset="0"/>
              </a:rPr>
              <a:t>Article 2</a:t>
            </a:r>
            <a:r>
              <a:rPr lang="en-US" sz="2800" dirty="0">
                <a:solidFill>
                  <a:schemeClr val="bg1"/>
                </a:solidFill>
                <a:latin typeface="Century Gothic" panose="020B0502020202020204" pitchFamily="34" charset="0"/>
              </a:rPr>
              <a:t> of the </a:t>
            </a:r>
            <a:r>
              <a:rPr lang="en-US" sz="2800" i="1" u="sng" dirty="0">
                <a:solidFill>
                  <a:schemeClr val="bg1"/>
                </a:solidFill>
                <a:latin typeface="Century Gothic" panose="020B0502020202020204" pitchFamily="34" charset="0"/>
              </a:rPr>
              <a:t>LDS Articles of Faith </a:t>
            </a:r>
            <a:r>
              <a:rPr lang="en-US" sz="2800" dirty="0">
                <a:solidFill>
                  <a:schemeClr val="bg1"/>
                </a:solidFill>
                <a:latin typeface="Century Gothic" panose="020B0502020202020204" pitchFamily="34" charset="0"/>
              </a:rPr>
              <a:t>reads: </a:t>
            </a:r>
            <a:r>
              <a:rPr lang="en-US" sz="2800" dirty="0">
                <a:solidFill>
                  <a:srgbClr val="FFFFCC"/>
                </a:solidFill>
                <a:latin typeface="Century Gothic" panose="020B0502020202020204" pitchFamily="34" charset="0"/>
              </a:rPr>
              <a:t>We believe that men will be punished from their own sins, and not for Adam’s  transgression</a:t>
            </a:r>
            <a:r>
              <a:rPr lang="en-US" sz="2800" dirty="0">
                <a:solidFill>
                  <a:schemeClr val="bg1"/>
                </a:solidFill>
                <a:latin typeface="Century Gothic" panose="020B0502020202020204" pitchFamily="34" charset="0"/>
              </a:rPr>
              <a:t>. Clearly this is not a Calvinist position. (See Romans 5:12 &amp; 2 Corinthians 5:21)</a:t>
            </a:r>
          </a:p>
        </p:txBody>
      </p:sp>
      <p:sp>
        <p:nvSpPr>
          <p:cNvPr id="2" name="Title 1">
            <a:extLst>
              <a:ext uri="{FF2B5EF4-FFF2-40B4-BE49-F238E27FC236}">
                <a16:creationId xmlns:a16="http://schemas.microsoft.com/office/drawing/2014/main" id="{C1A94FD1-55E8-409A-63FC-D39CEB1E3F0B}"/>
              </a:ext>
            </a:extLst>
          </p:cNvPr>
          <p:cNvSpPr>
            <a:spLocks noGrp="1"/>
          </p:cNvSpPr>
          <p:nvPr>
            <p:ph type="title"/>
          </p:nvPr>
        </p:nvSpPr>
        <p:spPr/>
        <p:txBody>
          <a:bodyPr/>
          <a:lstStyle/>
          <a:p>
            <a:endParaRPr lang="de-DE"/>
          </a:p>
        </p:txBody>
      </p:sp>
      <p:sp>
        <p:nvSpPr>
          <p:cNvPr id="3" name="Rectangle 2">
            <a:extLst>
              <a:ext uri="{FF2B5EF4-FFF2-40B4-BE49-F238E27FC236}">
                <a16:creationId xmlns:a16="http://schemas.microsoft.com/office/drawing/2014/main" id="{9B8B5412-C400-37B6-71F6-AE9B1C5DD89D}"/>
              </a:ext>
            </a:extLst>
          </p:cNvPr>
          <p:cNvSpPr txBox="1">
            <a:spLocks noChangeArrowheads="1"/>
          </p:cNvSpPr>
          <p:nvPr/>
        </p:nvSpPr>
        <p:spPr bwMode="auto">
          <a:xfrm>
            <a:off x="0" y="30480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a:lstStyle>
          <a:p>
            <a:pPr marL="838200" indent="-838200" eaLnBrk="1" hangingPunct="1"/>
            <a:r>
              <a:rPr lang="en-US" altLang="es-ES" sz="6000" b="1">
                <a:solidFill>
                  <a:srgbClr val="FFFFCC"/>
                </a:solidFill>
                <a:latin typeface="Bradley Hand ITC" panose="03070402050302030203" pitchFamily="66" charset="0"/>
                <a:cs typeface="Times New Roman" panose="02020603050405020304" pitchFamily="18" charset="0"/>
              </a:rPr>
              <a:t>Calvinism v. Arminianism</a:t>
            </a:r>
            <a:endParaRPr lang="en-US" altLang="es-ES" sz="6000" b="1" dirty="0">
              <a:solidFill>
                <a:srgbClr val="FFFFCC"/>
              </a:solidFill>
              <a:latin typeface="Bradley Hand ITC" panose="03070402050302030203" pitchFamily="66" charset="0"/>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A83003A1-4298-6C95-B384-A8D600EAEB97}"/>
              </a:ext>
            </a:extLst>
          </p:cNvPr>
          <p:cNvSpPr>
            <a:spLocks noGrp="1" noChangeArrowheads="1"/>
          </p:cNvSpPr>
          <p:nvPr>
            <p:ph type="title"/>
          </p:nvPr>
        </p:nvSpPr>
        <p:spPr>
          <a:xfrm>
            <a:off x="0" y="304800"/>
            <a:ext cx="9144000" cy="1143000"/>
          </a:xfrm>
        </p:spPr>
        <p:txBody>
          <a:bodyPr/>
          <a:lstStyle/>
          <a:p>
            <a:pPr marL="838200" indent="-838200" eaLnBrk="1" hangingPunct="1"/>
            <a:r>
              <a:rPr lang="en-US" altLang="es-ES" sz="6000" b="1" dirty="0">
                <a:solidFill>
                  <a:srgbClr val="FFFFCC"/>
                </a:solidFill>
                <a:latin typeface="Bradley Hand ITC" panose="03070402050302030203" pitchFamily="66" charset="0"/>
                <a:cs typeface="Times New Roman" panose="02020603050405020304" pitchFamily="18" charset="0"/>
              </a:rPr>
              <a:t>Calvinism v. Arminianism</a:t>
            </a:r>
          </a:p>
        </p:txBody>
      </p:sp>
      <p:sp>
        <p:nvSpPr>
          <p:cNvPr id="56323" name="Rectangle 3">
            <a:extLst>
              <a:ext uri="{FF2B5EF4-FFF2-40B4-BE49-F238E27FC236}">
                <a16:creationId xmlns:a16="http://schemas.microsoft.com/office/drawing/2014/main" id="{4D0CEF9D-B617-012E-B0E3-050C75E3CFFF}"/>
              </a:ext>
            </a:extLst>
          </p:cNvPr>
          <p:cNvSpPr>
            <a:spLocks noGrp="1" noChangeArrowheads="1"/>
          </p:cNvSpPr>
          <p:nvPr>
            <p:ph type="body" idx="1"/>
          </p:nvPr>
        </p:nvSpPr>
        <p:spPr>
          <a:xfrm>
            <a:off x="381000" y="1600200"/>
            <a:ext cx="8077200" cy="4114800"/>
          </a:xfrm>
        </p:spPr>
        <p:txBody>
          <a:bodyPr/>
          <a:lstStyle/>
          <a:p>
            <a:pPr marL="533400" indent="-533400" eaLnBrk="1" hangingPunct="1">
              <a:lnSpc>
                <a:spcPct val="90000"/>
              </a:lnSpc>
              <a:defRPr/>
            </a:pPr>
            <a:r>
              <a:rPr lang="en-US" sz="2800" b="1" u="sng" dirty="0">
                <a:solidFill>
                  <a:schemeClr val="bg1"/>
                </a:solidFill>
                <a:latin typeface="Century Gothic" panose="020B0502020202020204" pitchFamily="34" charset="0"/>
              </a:rPr>
              <a:t>Charles Finney</a:t>
            </a:r>
            <a:r>
              <a:rPr lang="en-US" sz="2800" b="1" dirty="0">
                <a:solidFill>
                  <a:schemeClr val="bg1"/>
                </a:solidFill>
                <a:latin typeface="Century Gothic" panose="020B0502020202020204" pitchFamily="34" charset="0"/>
              </a:rPr>
              <a:t> </a:t>
            </a:r>
            <a:r>
              <a:rPr lang="en-US" sz="2800" dirty="0">
                <a:solidFill>
                  <a:schemeClr val="bg1"/>
                </a:solidFill>
                <a:latin typeface="Century Gothic" panose="020B0502020202020204" pitchFamily="34" charset="0"/>
              </a:rPr>
              <a:t>wrote: “</a:t>
            </a:r>
            <a:r>
              <a:rPr lang="en-US" sz="2800" dirty="0">
                <a:solidFill>
                  <a:srgbClr val="FFFFCC"/>
                </a:solidFill>
                <a:latin typeface="Century Gothic" panose="020B0502020202020204" pitchFamily="34" charset="0"/>
              </a:rPr>
              <a:t>religion is the work of man, it is something for man to do</a:t>
            </a:r>
            <a:r>
              <a:rPr lang="en-US" sz="2800" dirty="0">
                <a:solidFill>
                  <a:schemeClr val="bg1"/>
                </a:solidFill>
                <a:latin typeface="Century Gothic" panose="020B0502020202020204" pitchFamily="34" charset="0"/>
              </a:rPr>
              <a:t> (</a:t>
            </a:r>
            <a:r>
              <a:rPr lang="en-US" sz="2800" i="1" dirty="0">
                <a:solidFill>
                  <a:schemeClr val="bg1"/>
                </a:solidFill>
                <a:latin typeface="Century Gothic" panose="020B0502020202020204" pitchFamily="34" charset="0"/>
              </a:rPr>
              <a:t>Revival Lectures</a:t>
            </a:r>
            <a:r>
              <a:rPr lang="en-US" sz="2800" dirty="0">
                <a:solidFill>
                  <a:schemeClr val="bg1"/>
                </a:solidFill>
                <a:latin typeface="Century Gothic" panose="020B0502020202020204" pitchFamily="34" charset="0"/>
              </a:rPr>
              <a:t>, 1).”  </a:t>
            </a:r>
            <a:r>
              <a:rPr lang="en-US" sz="2800" b="1" i="1" u="sng" dirty="0">
                <a:solidFill>
                  <a:schemeClr val="bg1"/>
                </a:solidFill>
                <a:latin typeface="Century Gothic" panose="020B0502020202020204" pitchFamily="34" charset="0"/>
              </a:rPr>
              <a:t>Joseph Smith </a:t>
            </a:r>
            <a:r>
              <a:rPr lang="en-US" sz="2800" dirty="0">
                <a:solidFill>
                  <a:schemeClr val="bg1"/>
                </a:solidFill>
                <a:latin typeface="Century Gothic" panose="020B0502020202020204" pitchFamily="34" charset="0"/>
              </a:rPr>
              <a:t>apparently agreed.  </a:t>
            </a:r>
            <a:r>
              <a:rPr lang="en-US" sz="2800" u="sng" dirty="0">
                <a:solidFill>
                  <a:schemeClr val="bg1"/>
                </a:solidFill>
                <a:latin typeface="Century Gothic" panose="020B0502020202020204" pitchFamily="34" charset="0"/>
              </a:rPr>
              <a:t>Article 3</a:t>
            </a:r>
            <a:r>
              <a:rPr lang="en-US" sz="2800" dirty="0">
                <a:solidFill>
                  <a:schemeClr val="bg1"/>
                </a:solidFill>
                <a:latin typeface="Century Gothic" panose="020B0502020202020204" pitchFamily="34" charset="0"/>
              </a:rPr>
              <a:t> of the </a:t>
            </a:r>
            <a:r>
              <a:rPr lang="en-US" sz="2800" i="1" u="sng" dirty="0">
                <a:solidFill>
                  <a:schemeClr val="bg1"/>
                </a:solidFill>
                <a:latin typeface="Century Gothic" panose="020B0502020202020204" pitchFamily="34" charset="0"/>
              </a:rPr>
              <a:t>LDS Articles of Faith </a:t>
            </a:r>
            <a:r>
              <a:rPr lang="en-US" sz="2800" dirty="0">
                <a:solidFill>
                  <a:schemeClr val="bg1"/>
                </a:solidFill>
                <a:latin typeface="Century Gothic" panose="020B0502020202020204" pitchFamily="34" charset="0"/>
              </a:rPr>
              <a:t>reads: “</a:t>
            </a:r>
            <a:r>
              <a:rPr lang="en-US" sz="2800" dirty="0">
                <a:solidFill>
                  <a:srgbClr val="FFFFCC"/>
                </a:solidFill>
                <a:latin typeface="Century Gothic" panose="020B0502020202020204" pitchFamily="34" charset="0"/>
                <a:cs typeface="Arial" panose="020B0604020202020204" pitchFamily="34" charset="0"/>
              </a:rPr>
              <a:t>We believe that through the Atonement of Christ, all mankind may be saved, by obedience to the laws and ordinances of the Gospel</a:t>
            </a:r>
            <a:r>
              <a:rPr lang="en-US" sz="2800" dirty="0">
                <a:solidFill>
                  <a:schemeClr val="bg1"/>
                </a:solidFill>
                <a:latin typeface="Century Gothic" panose="020B0502020202020204" pitchFamily="34" charset="0"/>
                <a:cs typeface="Arial" panose="020B0604020202020204" pitchFamily="34" charset="0"/>
              </a:rPr>
              <a:t>.”</a:t>
            </a:r>
          </a:p>
          <a:p>
            <a:pPr marL="0" indent="0" eaLnBrk="1" hangingPunct="1">
              <a:lnSpc>
                <a:spcPct val="90000"/>
              </a:lnSpc>
              <a:buFontTx/>
              <a:buNone/>
              <a:defRPr/>
            </a:pPr>
            <a:r>
              <a:rPr lang="en-US" sz="2800" dirty="0">
                <a:solidFill>
                  <a:schemeClr val="bg1"/>
                </a:solidFill>
                <a:latin typeface="Century Gothic" panose="020B0502020202020204" pitchFamily="34" charset="0"/>
                <a:cs typeface="Arial" panose="020B0604020202020204" pitchFamily="34" charset="0"/>
              </a:rPr>
              <a:t> </a:t>
            </a:r>
          </a:p>
          <a:p>
            <a:pPr marL="533400" indent="-533400" eaLnBrk="1" hangingPunct="1">
              <a:lnSpc>
                <a:spcPct val="90000"/>
              </a:lnSpc>
              <a:defRPr/>
            </a:pPr>
            <a:endParaRPr lang="en-US" sz="2800" dirty="0">
              <a:solidFill>
                <a:schemeClr val="bg1"/>
              </a:solidFill>
              <a:latin typeface="Century Gothic" panose="020B0502020202020204" pitchFamily="34" charset="0"/>
            </a:endParaRPr>
          </a:p>
          <a:p>
            <a:pPr marL="533400" indent="-533400" eaLnBrk="1" hangingPunct="1">
              <a:lnSpc>
                <a:spcPct val="90000"/>
              </a:lnSpc>
              <a:defRPr/>
            </a:pPr>
            <a:endParaRPr lang="en-US" sz="2800" dirty="0">
              <a:solidFill>
                <a:schemeClr val="bg1"/>
              </a:solidFill>
              <a:latin typeface="Century Gothic" panose="020B0502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632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657554AD-8C79-47E0-27EE-496988F6FABF}"/>
              </a:ext>
            </a:extLst>
          </p:cNvPr>
          <p:cNvSpPr>
            <a:spLocks noGrp="1" noChangeArrowheads="1"/>
          </p:cNvSpPr>
          <p:nvPr>
            <p:ph type="body" idx="1"/>
          </p:nvPr>
        </p:nvSpPr>
        <p:spPr/>
        <p:txBody>
          <a:bodyPr/>
          <a:lstStyle/>
          <a:p>
            <a:pPr marL="609600" indent="-609600" eaLnBrk="1" hangingPunct="1">
              <a:buFontTx/>
              <a:buAutoNum type="arabicPeriod" startAt="7"/>
            </a:pPr>
            <a:r>
              <a:rPr lang="en-US" altLang="es-ES" sz="3600">
                <a:solidFill>
                  <a:schemeClr val="bg1"/>
                </a:solidFill>
                <a:latin typeface="Century Gothic" panose="020B0502020202020204" pitchFamily="34" charset="0"/>
                <a:cs typeface="Times New Roman" panose="02020603050405020304" pitchFamily="18" charset="0"/>
              </a:rPr>
              <a:t>The Origin of the American Indian</a:t>
            </a:r>
            <a:r>
              <a:rPr lang="en-US" altLang="es-ES" sz="3600">
                <a:solidFill>
                  <a:schemeClr val="bg1"/>
                </a:solidFill>
              </a:rPr>
              <a:t> </a:t>
            </a:r>
          </a:p>
          <a:p>
            <a:pPr marL="609600" indent="-609600" eaLnBrk="1" hangingPunct="1">
              <a:buFontTx/>
              <a:buAutoNum type="arabicPeriod" startAt="7"/>
            </a:pPr>
            <a:r>
              <a:rPr lang="en-US" altLang="es-ES" sz="3600">
                <a:solidFill>
                  <a:schemeClr val="bg1"/>
                </a:solidFill>
                <a:latin typeface="Century Gothic" panose="020B0502020202020204" pitchFamily="34" charset="0"/>
                <a:cs typeface="Times New Roman" panose="02020603050405020304" pitchFamily="18" charset="0"/>
              </a:rPr>
              <a:t>Calvinism-Arminianism Debate</a:t>
            </a:r>
            <a:r>
              <a:rPr lang="en-US" altLang="es-ES" sz="3600">
                <a:solidFill>
                  <a:schemeClr val="bg1"/>
                </a:solidFill>
              </a:rPr>
              <a:t> </a:t>
            </a:r>
          </a:p>
          <a:p>
            <a:pPr marL="609600" indent="-609600" eaLnBrk="1" hangingPunct="1">
              <a:buFontTx/>
              <a:buAutoNum type="arabicPeriod" startAt="7"/>
            </a:pPr>
            <a:r>
              <a:rPr lang="en-US" altLang="es-ES" sz="3600">
                <a:solidFill>
                  <a:schemeClr val="bg1"/>
                </a:solidFill>
                <a:latin typeface="Century Gothic" panose="020B0502020202020204" pitchFamily="34" charset="0"/>
                <a:cs typeface="Times New Roman" panose="02020603050405020304" pitchFamily="18" charset="0"/>
              </a:rPr>
              <a:t>Freemasonry</a:t>
            </a:r>
            <a:r>
              <a:rPr lang="en-US" altLang="es-ES" sz="3600">
                <a:solidFill>
                  <a:schemeClr val="bg1"/>
                </a:solidFill>
              </a:rPr>
              <a:t> </a:t>
            </a:r>
          </a:p>
        </p:txBody>
      </p:sp>
      <p:sp>
        <p:nvSpPr>
          <p:cNvPr id="29699" name="Rectangle 4">
            <a:extLst>
              <a:ext uri="{FF2B5EF4-FFF2-40B4-BE49-F238E27FC236}">
                <a16:creationId xmlns:a16="http://schemas.microsoft.com/office/drawing/2014/main" id="{EEB34CB8-0715-AF91-A064-542376C5A790}"/>
              </a:ext>
            </a:extLst>
          </p:cNvPr>
          <p:cNvSpPr>
            <a:spLocks noChangeArrowheads="1"/>
          </p:cNvSpPr>
          <p:nvPr/>
        </p:nvSpPr>
        <p:spPr bwMode="auto">
          <a:xfrm>
            <a:off x="0" y="38100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en-US" altLang="es-ES" sz="4800" b="1">
                <a:solidFill>
                  <a:srgbClr val="FFFFCC"/>
                </a:solidFill>
                <a:latin typeface="Bradley Hand ITC" panose="03070402050302030203" pitchFamily="66" charset="0"/>
              </a:rPr>
              <a:t>Influences on Mormonism (LDS)</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a:extLst>
              <a:ext uri="{FF2B5EF4-FFF2-40B4-BE49-F238E27FC236}">
                <a16:creationId xmlns:a16="http://schemas.microsoft.com/office/drawing/2014/main" id="{DF3D1CC1-4A57-616C-FF89-EE4E2A178C7C}"/>
              </a:ext>
            </a:extLst>
          </p:cNvPr>
          <p:cNvSpPr>
            <a:spLocks noChangeArrowheads="1"/>
          </p:cNvSpPr>
          <p:nvPr/>
        </p:nvSpPr>
        <p:spPr bwMode="auto">
          <a:xfrm>
            <a:off x="1371600" y="685800"/>
            <a:ext cx="64008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en-US" altLang="es-ES" sz="5400" b="1" dirty="0">
                <a:solidFill>
                  <a:srgbClr val="FFFFCC"/>
                </a:solidFill>
                <a:latin typeface="Century Gothic" panose="020B0502020202020204" pitchFamily="34" charset="0"/>
              </a:rPr>
              <a:t>Principle</a:t>
            </a:r>
            <a:endParaRPr lang="en-US" altLang="es-ES" sz="4000" b="1" dirty="0">
              <a:solidFill>
                <a:srgbClr val="FFFFCC"/>
              </a:solidFill>
              <a:latin typeface="Century Gothic" panose="020B0502020202020204" pitchFamily="34" charset="0"/>
            </a:endParaRPr>
          </a:p>
        </p:txBody>
      </p:sp>
      <p:sp>
        <p:nvSpPr>
          <p:cNvPr id="4099" name="Rectangle 2">
            <a:extLst>
              <a:ext uri="{FF2B5EF4-FFF2-40B4-BE49-F238E27FC236}">
                <a16:creationId xmlns:a16="http://schemas.microsoft.com/office/drawing/2014/main" id="{D11E6D05-59E6-7087-ACE3-0380185A7362}"/>
              </a:ext>
            </a:extLst>
          </p:cNvPr>
          <p:cNvSpPr txBox="1">
            <a:spLocks noChangeArrowheads="1"/>
          </p:cNvSpPr>
          <p:nvPr/>
        </p:nvSpPr>
        <p:spPr bwMode="auto">
          <a:xfrm>
            <a:off x="647700" y="2514600"/>
            <a:ext cx="78486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lnSpc>
                <a:spcPct val="150000"/>
              </a:lnSpc>
              <a:spcBef>
                <a:spcPct val="0"/>
              </a:spcBef>
              <a:buFontTx/>
              <a:buNone/>
            </a:pPr>
            <a:r>
              <a:rPr lang="en-US" altLang="es-ES" sz="3600" b="1" i="1" dirty="0">
                <a:solidFill>
                  <a:schemeClr val="bg1"/>
                </a:solidFill>
                <a:latin typeface="Century Gothic" panose="020B0502020202020204" pitchFamily="34" charset="0"/>
              </a:rPr>
              <a:t>Successful “cults” speak relevantly to contemporary concerns.</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D5A12DEB-6D07-09A4-D453-34EB5E8C7899}"/>
              </a:ext>
            </a:extLst>
          </p:cNvPr>
          <p:cNvSpPr>
            <a:spLocks noGrp="1" noChangeArrowheads="1"/>
          </p:cNvSpPr>
          <p:nvPr>
            <p:ph type="title"/>
          </p:nvPr>
        </p:nvSpPr>
        <p:spPr>
          <a:xfrm>
            <a:off x="673100" y="0"/>
            <a:ext cx="7772400" cy="1143000"/>
          </a:xfrm>
        </p:spPr>
        <p:txBody>
          <a:bodyPr/>
          <a:lstStyle/>
          <a:p>
            <a:pPr marL="838200" indent="-838200" eaLnBrk="1" hangingPunct="1"/>
            <a:r>
              <a:rPr lang="en-US" altLang="es-ES" sz="7200" b="1" dirty="0">
                <a:solidFill>
                  <a:srgbClr val="FFFFCC"/>
                </a:solidFill>
                <a:latin typeface="Bradley Hand ITC" panose="03070402050302030203" pitchFamily="66" charset="0"/>
                <a:cs typeface="Times New Roman" panose="02020603050405020304" pitchFamily="18" charset="0"/>
              </a:rPr>
              <a:t>Freemasonry</a:t>
            </a:r>
            <a:endParaRPr lang="en-US" altLang="es-ES" sz="4000" b="1" dirty="0">
              <a:solidFill>
                <a:srgbClr val="FFFFCC"/>
              </a:solidFill>
              <a:latin typeface="Bradley Hand ITC" panose="03070402050302030203" pitchFamily="66" charset="0"/>
            </a:endParaRPr>
          </a:p>
        </p:txBody>
      </p:sp>
      <p:sp>
        <p:nvSpPr>
          <p:cNvPr id="25603" name="Rectangle 3">
            <a:extLst>
              <a:ext uri="{FF2B5EF4-FFF2-40B4-BE49-F238E27FC236}">
                <a16:creationId xmlns:a16="http://schemas.microsoft.com/office/drawing/2014/main" id="{47723295-5BAC-40EA-2027-CDB453370056}"/>
              </a:ext>
            </a:extLst>
          </p:cNvPr>
          <p:cNvSpPr>
            <a:spLocks noGrp="1" noChangeArrowheads="1"/>
          </p:cNvSpPr>
          <p:nvPr>
            <p:ph type="body" idx="1"/>
          </p:nvPr>
        </p:nvSpPr>
        <p:spPr>
          <a:xfrm>
            <a:off x="673100" y="1447800"/>
            <a:ext cx="7772400" cy="4114800"/>
          </a:xfrm>
        </p:spPr>
        <p:txBody>
          <a:bodyPr/>
          <a:lstStyle/>
          <a:p>
            <a:pPr eaLnBrk="1" hangingPunct="1">
              <a:lnSpc>
                <a:spcPct val="90000"/>
              </a:lnSpc>
            </a:pPr>
            <a:r>
              <a:rPr lang="en-US" altLang="es-ES" sz="2800" dirty="0">
                <a:solidFill>
                  <a:schemeClr val="bg1"/>
                </a:solidFill>
                <a:latin typeface="Century Gothic" panose="020B0502020202020204" pitchFamily="34" charset="0"/>
              </a:rPr>
              <a:t>From the Masonic ritual </a:t>
            </a:r>
            <a:r>
              <a:rPr lang="en-US" altLang="es-ES" sz="2800" b="1" u="sng" dirty="0">
                <a:solidFill>
                  <a:schemeClr val="bg1"/>
                </a:solidFill>
                <a:latin typeface="Century Gothic" panose="020B0502020202020204" pitchFamily="34" charset="0"/>
              </a:rPr>
              <a:t>Smith</a:t>
            </a:r>
            <a:r>
              <a:rPr lang="en-US" altLang="es-ES" sz="2800" dirty="0">
                <a:solidFill>
                  <a:schemeClr val="bg1"/>
                </a:solidFill>
                <a:latin typeface="Century Gothic" panose="020B0502020202020204" pitchFamily="34" charset="0"/>
              </a:rPr>
              <a:t> carried the secret names, tokens (handclasps), penalties, signs and phrases into the Mormon Temple ceremonies. </a:t>
            </a:r>
          </a:p>
          <a:p>
            <a:pPr eaLnBrk="1" hangingPunct="1">
              <a:lnSpc>
                <a:spcPct val="90000"/>
              </a:lnSpc>
            </a:pPr>
            <a:endParaRPr lang="en-US" altLang="es-ES" sz="1800" dirty="0">
              <a:solidFill>
                <a:schemeClr val="bg1"/>
              </a:solidFill>
              <a:latin typeface="Century Gothic" panose="020B0502020202020204" pitchFamily="34" charset="0"/>
            </a:endParaRPr>
          </a:p>
          <a:p>
            <a:pPr eaLnBrk="1" hangingPunct="1">
              <a:lnSpc>
                <a:spcPct val="90000"/>
              </a:lnSpc>
            </a:pPr>
            <a:r>
              <a:rPr lang="en-US" altLang="es-ES" sz="2800" dirty="0">
                <a:solidFill>
                  <a:schemeClr val="bg1"/>
                </a:solidFill>
                <a:latin typeface="Century Gothic" panose="020B0502020202020204" pitchFamily="34" charset="0"/>
              </a:rPr>
              <a:t>Prominent Masonic symbols such as the </a:t>
            </a:r>
            <a:r>
              <a:rPr lang="en-US" altLang="es-ES" sz="2800" b="1" u="sng" dirty="0">
                <a:solidFill>
                  <a:schemeClr val="bg1"/>
                </a:solidFill>
                <a:latin typeface="Century Gothic" panose="020B0502020202020204" pitchFamily="34" charset="0"/>
              </a:rPr>
              <a:t>beehive</a:t>
            </a:r>
            <a:r>
              <a:rPr lang="en-US" altLang="es-ES" sz="2800" dirty="0">
                <a:solidFill>
                  <a:schemeClr val="bg1"/>
                </a:solidFill>
                <a:latin typeface="Century Gothic" panose="020B0502020202020204" pitchFamily="34" charset="0"/>
              </a:rPr>
              <a:t> and </a:t>
            </a:r>
            <a:r>
              <a:rPr lang="en-US" altLang="es-ES" sz="2800" b="1" u="sng" dirty="0">
                <a:solidFill>
                  <a:schemeClr val="bg1"/>
                </a:solidFill>
                <a:latin typeface="Century Gothic" panose="020B0502020202020204" pitchFamily="34" charset="0"/>
              </a:rPr>
              <a:t>sun face</a:t>
            </a:r>
            <a:r>
              <a:rPr lang="en-US" altLang="es-ES" sz="2800" b="1" dirty="0">
                <a:solidFill>
                  <a:schemeClr val="bg1"/>
                </a:solidFill>
                <a:latin typeface="Century Gothic" panose="020B0502020202020204" pitchFamily="34" charset="0"/>
              </a:rPr>
              <a:t> </a:t>
            </a:r>
            <a:r>
              <a:rPr lang="en-US" altLang="es-ES" sz="2800" dirty="0">
                <a:solidFill>
                  <a:schemeClr val="bg1"/>
                </a:solidFill>
                <a:latin typeface="Century Gothic" panose="020B0502020202020204" pitchFamily="34" charset="0"/>
              </a:rPr>
              <a:t>were transported into the fabric of Mormonism. </a:t>
            </a:r>
          </a:p>
          <a:p>
            <a:pPr eaLnBrk="1" hangingPunct="1">
              <a:lnSpc>
                <a:spcPct val="90000"/>
              </a:lnSpc>
            </a:pPr>
            <a:endParaRPr lang="en-US" altLang="es-ES" sz="1800" dirty="0">
              <a:solidFill>
                <a:schemeClr val="bg1"/>
              </a:solidFill>
              <a:latin typeface="Century Gothic" panose="020B0502020202020204" pitchFamily="34" charset="0"/>
            </a:endParaRPr>
          </a:p>
          <a:p>
            <a:pPr eaLnBrk="1" hangingPunct="1">
              <a:lnSpc>
                <a:spcPct val="90000"/>
              </a:lnSpc>
            </a:pPr>
            <a:r>
              <a:rPr lang="en-US" altLang="es-ES" sz="2800" dirty="0">
                <a:solidFill>
                  <a:schemeClr val="bg1"/>
                </a:solidFill>
                <a:latin typeface="Century Gothic" panose="020B0502020202020204" pitchFamily="34" charset="0"/>
              </a:rPr>
              <a:t>The </a:t>
            </a:r>
            <a:r>
              <a:rPr lang="en-US" altLang="es-ES" sz="2800" b="1" u="sng" dirty="0">
                <a:solidFill>
                  <a:schemeClr val="bg1"/>
                </a:solidFill>
                <a:latin typeface="Century Gothic" panose="020B0502020202020204" pitchFamily="34" charset="0"/>
              </a:rPr>
              <a:t>sun face</a:t>
            </a:r>
            <a:r>
              <a:rPr lang="en-US" altLang="es-ES" sz="2800" b="1" dirty="0">
                <a:solidFill>
                  <a:schemeClr val="bg1"/>
                </a:solidFill>
                <a:latin typeface="Century Gothic" panose="020B0502020202020204" pitchFamily="34" charset="0"/>
              </a:rPr>
              <a:t> </a:t>
            </a:r>
            <a:r>
              <a:rPr lang="en-US" altLang="es-ES" sz="2800" dirty="0">
                <a:solidFill>
                  <a:schemeClr val="bg1"/>
                </a:solidFill>
                <a:latin typeface="Century Gothic" panose="020B0502020202020204" pitchFamily="34" charset="0"/>
              </a:rPr>
              <a:t>with extending rays was placed on the </a:t>
            </a:r>
            <a:r>
              <a:rPr lang="en-US" altLang="es-ES" sz="2800" u="sng" dirty="0">
                <a:solidFill>
                  <a:schemeClr val="bg1"/>
                </a:solidFill>
                <a:latin typeface="Century Gothic" panose="020B0502020202020204" pitchFamily="34" charset="0"/>
              </a:rPr>
              <a:t>Nauvoo temple</a:t>
            </a:r>
            <a:r>
              <a:rPr lang="en-US" altLang="es-ES" sz="2800" dirty="0">
                <a:solidFill>
                  <a:schemeClr val="bg1"/>
                </a:solidFill>
                <a:latin typeface="Century Gothic" panose="020B0502020202020204" pitchFamily="34" charset="0"/>
              </a:rPr>
              <a:t> and the </a:t>
            </a:r>
            <a:r>
              <a:rPr lang="en-US" altLang="es-ES" sz="2800" u="sng" dirty="0">
                <a:solidFill>
                  <a:schemeClr val="bg1"/>
                </a:solidFill>
                <a:latin typeface="Century Gothic" panose="020B0502020202020204" pitchFamily="34" charset="0"/>
              </a:rPr>
              <a:t>beehive</a:t>
            </a:r>
            <a:r>
              <a:rPr lang="en-US" altLang="es-ES" sz="2800" dirty="0">
                <a:solidFill>
                  <a:schemeClr val="bg1"/>
                </a:solidFill>
                <a:latin typeface="Century Gothic" panose="020B0502020202020204" pitchFamily="34" charset="0"/>
              </a:rPr>
              <a:t> remains an important symbol of Mormonism today. </a:t>
            </a:r>
          </a:p>
          <a:p>
            <a:pPr eaLnBrk="1" hangingPunct="1">
              <a:lnSpc>
                <a:spcPct val="90000"/>
              </a:lnSpc>
            </a:pPr>
            <a:endParaRPr lang="en-US" altLang="es-ES" sz="2800" dirty="0">
              <a:solidFill>
                <a:schemeClr val="bg1"/>
              </a:solidFill>
              <a:latin typeface="Century Gothic" panose="020B0502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560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560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71811E4A-E7EE-462B-B10D-B760C3FD4128}"/>
              </a:ext>
            </a:extLst>
          </p:cNvPr>
          <p:cNvSpPr>
            <a:spLocks noGrp="1" noChangeArrowheads="1"/>
          </p:cNvSpPr>
          <p:nvPr>
            <p:ph type="body" idx="1"/>
          </p:nvPr>
        </p:nvSpPr>
        <p:spPr/>
        <p:txBody>
          <a:bodyPr/>
          <a:lstStyle/>
          <a:p>
            <a:pPr marL="609600" indent="-609600" eaLnBrk="1" hangingPunct="1">
              <a:buFontTx/>
              <a:buAutoNum type="arabicPeriod" startAt="7"/>
            </a:pPr>
            <a:r>
              <a:rPr lang="en-US" altLang="es-ES" sz="3600">
                <a:solidFill>
                  <a:schemeClr val="bg1"/>
                </a:solidFill>
                <a:latin typeface="Century Gothic" panose="020B0502020202020204" pitchFamily="34" charset="0"/>
                <a:cs typeface="Times New Roman" panose="02020603050405020304" pitchFamily="18" charset="0"/>
              </a:rPr>
              <a:t>The Origin of the American Indian</a:t>
            </a:r>
            <a:r>
              <a:rPr lang="en-US" altLang="es-ES" sz="3600">
                <a:solidFill>
                  <a:schemeClr val="bg1"/>
                </a:solidFill>
              </a:rPr>
              <a:t> </a:t>
            </a:r>
          </a:p>
          <a:p>
            <a:pPr marL="609600" indent="-609600" eaLnBrk="1" hangingPunct="1">
              <a:buFontTx/>
              <a:buAutoNum type="arabicPeriod" startAt="7"/>
            </a:pPr>
            <a:r>
              <a:rPr lang="en-US" altLang="es-ES" sz="3600">
                <a:solidFill>
                  <a:schemeClr val="bg1"/>
                </a:solidFill>
                <a:latin typeface="Century Gothic" panose="020B0502020202020204" pitchFamily="34" charset="0"/>
                <a:cs typeface="Times New Roman" panose="02020603050405020304" pitchFamily="18" charset="0"/>
              </a:rPr>
              <a:t>Calvinism-Arminianism Debate</a:t>
            </a:r>
            <a:r>
              <a:rPr lang="en-US" altLang="es-ES" sz="3600">
                <a:solidFill>
                  <a:schemeClr val="bg1"/>
                </a:solidFill>
              </a:rPr>
              <a:t> </a:t>
            </a:r>
          </a:p>
          <a:p>
            <a:pPr marL="609600" indent="-609600" eaLnBrk="1" hangingPunct="1">
              <a:buFontTx/>
              <a:buAutoNum type="arabicPeriod" startAt="7"/>
            </a:pPr>
            <a:r>
              <a:rPr lang="en-US" altLang="es-ES" sz="3600">
                <a:solidFill>
                  <a:schemeClr val="bg1"/>
                </a:solidFill>
                <a:latin typeface="Century Gothic" panose="020B0502020202020204" pitchFamily="34" charset="0"/>
                <a:cs typeface="Times New Roman" panose="02020603050405020304" pitchFamily="18" charset="0"/>
              </a:rPr>
              <a:t>Freemasonry</a:t>
            </a:r>
            <a:r>
              <a:rPr lang="en-US" altLang="es-ES" sz="3600">
                <a:solidFill>
                  <a:schemeClr val="bg1"/>
                </a:solidFill>
              </a:rPr>
              <a:t> </a:t>
            </a:r>
          </a:p>
          <a:p>
            <a:pPr marL="609600" indent="-609600" eaLnBrk="1" hangingPunct="1">
              <a:buFontTx/>
              <a:buAutoNum type="arabicPeriod" startAt="7"/>
            </a:pPr>
            <a:r>
              <a:rPr lang="en-US" altLang="es-ES" sz="3600">
                <a:solidFill>
                  <a:schemeClr val="bg1"/>
                </a:solidFill>
                <a:latin typeface="Century Gothic" panose="020B0502020202020204" pitchFamily="34" charset="0"/>
                <a:cs typeface="Times New Roman" panose="02020603050405020304" pitchFamily="18" charset="0"/>
              </a:rPr>
              <a:t> Millenarianism</a:t>
            </a:r>
            <a:r>
              <a:rPr lang="en-US" altLang="es-ES" sz="3600">
                <a:solidFill>
                  <a:schemeClr val="bg1"/>
                </a:solidFill>
              </a:rPr>
              <a:t> </a:t>
            </a:r>
          </a:p>
        </p:txBody>
      </p:sp>
      <p:sp>
        <p:nvSpPr>
          <p:cNvPr id="31747" name="Rectangle 4">
            <a:extLst>
              <a:ext uri="{FF2B5EF4-FFF2-40B4-BE49-F238E27FC236}">
                <a16:creationId xmlns:a16="http://schemas.microsoft.com/office/drawing/2014/main" id="{718CBCB7-093F-3B2F-41DF-114049F30885}"/>
              </a:ext>
            </a:extLst>
          </p:cNvPr>
          <p:cNvSpPr>
            <a:spLocks noChangeArrowheads="1"/>
          </p:cNvSpPr>
          <p:nvPr/>
        </p:nvSpPr>
        <p:spPr bwMode="auto">
          <a:xfrm>
            <a:off x="0" y="38100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en-US" altLang="es-ES" sz="4800" b="1">
                <a:solidFill>
                  <a:srgbClr val="FFFFCC"/>
                </a:solidFill>
                <a:latin typeface="Bradley Hand ITC" panose="03070402050302030203" pitchFamily="66" charset="0"/>
              </a:rPr>
              <a:t>Influences on Mormonism (LDS)</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F2E0277-EB15-1CED-B9F1-914525EC7521}"/>
              </a:ext>
            </a:extLst>
          </p:cNvPr>
          <p:cNvSpPr>
            <a:spLocks noGrp="1" noChangeArrowheads="1"/>
          </p:cNvSpPr>
          <p:nvPr>
            <p:ph type="title"/>
          </p:nvPr>
        </p:nvSpPr>
        <p:spPr>
          <a:xfrm>
            <a:off x="685800" y="228600"/>
            <a:ext cx="7772400" cy="1143000"/>
          </a:xfrm>
        </p:spPr>
        <p:txBody>
          <a:bodyPr/>
          <a:lstStyle/>
          <a:p>
            <a:pPr marL="838200" indent="-838200" eaLnBrk="1" hangingPunct="1"/>
            <a:r>
              <a:rPr lang="en-US" altLang="es-ES" sz="6600" b="1" dirty="0">
                <a:solidFill>
                  <a:srgbClr val="FFFFCC"/>
                </a:solidFill>
                <a:latin typeface="Bradley Hand ITC" panose="03070402050302030203" pitchFamily="66" charset="0"/>
                <a:cs typeface="Times New Roman" panose="02020603050405020304" pitchFamily="18" charset="0"/>
              </a:rPr>
              <a:t>Millenarianism</a:t>
            </a:r>
            <a:endParaRPr lang="en-US" altLang="es-ES" sz="4000" b="1" dirty="0">
              <a:solidFill>
                <a:srgbClr val="FFFFCC"/>
              </a:solidFill>
              <a:latin typeface="Bradley Hand ITC" panose="03070402050302030203" pitchFamily="66" charset="0"/>
              <a:cs typeface="Times New Roman" panose="02020603050405020304" pitchFamily="18" charset="0"/>
            </a:endParaRPr>
          </a:p>
        </p:txBody>
      </p:sp>
      <p:sp>
        <p:nvSpPr>
          <p:cNvPr id="26627" name="Rectangle 3">
            <a:extLst>
              <a:ext uri="{FF2B5EF4-FFF2-40B4-BE49-F238E27FC236}">
                <a16:creationId xmlns:a16="http://schemas.microsoft.com/office/drawing/2014/main" id="{6D9F1FFD-E124-48E3-71F1-935EB87D6EB3}"/>
              </a:ext>
            </a:extLst>
          </p:cNvPr>
          <p:cNvSpPr>
            <a:spLocks noGrp="1" noChangeArrowheads="1"/>
          </p:cNvSpPr>
          <p:nvPr>
            <p:ph type="body" idx="1"/>
          </p:nvPr>
        </p:nvSpPr>
        <p:spPr>
          <a:xfrm>
            <a:off x="685800" y="1524000"/>
            <a:ext cx="7772400" cy="4114800"/>
          </a:xfrm>
        </p:spPr>
        <p:txBody>
          <a:bodyPr/>
          <a:lstStyle/>
          <a:p>
            <a:pPr eaLnBrk="1" hangingPunct="1">
              <a:lnSpc>
                <a:spcPct val="90000"/>
              </a:lnSpc>
            </a:pPr>
            <a:r>
              <a:rPr lang="en-US" altLang="es-ES" sz="2800" dirty="0">
                <a:solidFill>
                  <a:schemeClr val="bg1"/>
                </a:solidFill>
                <a:latin typeface="Century Gothic" panose="020B0502020202020204" pitchFamily="34" charset="0"/>
              </a:rPr>
              <a:t>The </a:t>
            </a:r>
            <a:r>
              <a:rPr lang="en-US" altLang="es-ES" sz="2800" u="sng" dirty="0">
                <a:solidFill>
                  <a:schemeClr val="bg1"/>
                </a:solidFill>
                <a:latin typeface="Century Gothic" panose="020B0502020202020204" pitchFamily="34" charset="0"/>
              </a:rPr>
              <a:t>19</a:t>
            </a:r>
            <a:r>
              <a:rPr lang="en-US" altLang="es-ES" sz="2800" u="sng" baseline="30000" dirty="0">
                <a:solidFill>
                  <a:schemeClr val="bg1"/>
                </a:solidFill>
                <a:latin typeface="Century Gothic" panose="020B0502020202020204" pitchFamily="34" charset="0"/>
              </a:rPr>
              <a:t>th</a:t>
            </a:r>
            <a:r>
              <a:rPr lang="en-US" altLang="es-ES" sz="2800" u="sng" dirty="0">
                <a:solidFill>
                  <a:schemeClr val="bg1"/>
                </a:solidFill>
                <a:latin typeface="Century Gothic" panose="020B0502020202020204" pitchFamily="34" charset="0"/>
              </a:rPr>
              <a:t> century</a:t>
            </a:r>
            <a:r>
              <a:rPr lang="en-US" altLang="es-ES" sz="2800" dirty="0">
                <a:solidFill>
                  <a:schemeClr val="bg1"/>
                </a:solidFill>
                <a:latin typeface="Century Gothic" panose="020B0502020202020204" pitchFamily="34" charset="0"/>
              </a:rPr>
              <a:t> was a time of great eschatological fervor.  For instance, </a:t>
            </a:r>
            <a:r>
              <a:rPr lang="en-US" altLang="es-ES" sz="2800" b="1" u="sng" dirty="0">
                <a:solidFill>
                  <a:schemeClr val="bg1"/>
                </a:solidFill>
                <a:latin typeface="Century Gothic" panose="020B0502020202020204" pitchFamily="34" charset="0"/>
              </a:rPr>
              <a:t>William Miller’s </a:t>
            </a:r>
            <a:r>
              <a:rPr lang="en-US" altLang="es-ES" sz="2800" dirty="0">
                <a:solidFill>
                  <a:schemeClr val="bg1"/>
                </a:solidFill>
                <a:latin typeface="Century Gothic" panose="020B0502020202020204" pitchFamily="34" charset="0"/>
              </a:rPr>
              <a:t>influence was strong in the general region from which Mormonism was birthed.</a:t>
            </a:r>
          </a:p>
          <a:p>
            <a:pPr eaLnBrk="1" hangingPunct="1">
              <a:lnSpc>
                <a:spcPct val="90000"/>
              </a:lnSpc>
            </a:pPr>
            <a:endParaRPr lang="en-US" altLang="es-ES" sz="1800" dirty="0">
              <a:solidFill>
                <a:schemeClr val="bg1"/>
              </a:solidFill>
              <a:latin typeface="Century Gothic" panose="020B0502020202020204" pitchFamily="34" charset="0"/>
            </a:endParaRPr>
          </a:p>
          <a:p>
            <a:pPr eaLnBrk="1" hangingPunct="1">
              <a:lnSpc>
                <a:spcPct val="90000"/>
              </a:lnSpc>
            </a:pPr>
            <a:r>
              <a:rPr lang="en-US" altLang="es-ES" sz="2800" dirty="0">
                <a:solidFill>
                  <a:schemeClr val="bg1"/>
                </a:solidFill>
                <a:latin typeface="Century Gothic" panose="020B0502020202020204" pitchFamily="34" charset="0"/>
              </a:rPr>
              <a:t>In </a:t>
            </a:r>
            <a:r>
              <a:rPr lang="en-US" altLang="es-ES" sz="2800" u="sng" dirty="0">
                <a:solidFill>
                  <a:schemeClr val="bg1"/>
                </a:solidFill>
                <a:latin typeface="Century Gothic" panose="020B0502020202020204" pitchFamily="34" charset="0"/>
              </a:rPr>
              <a:t>1835</a:t>
            </a:r>
            <a:r>
              <a:rPr lang="en-US" altLang="es-ES" sz="2800" dirty="0">
                <a:solidFill>
                  <a:schemeClr val="bg1"/>
                </a:solidFill>
                <a:latin typeface="Century Gothic" panose="020B0502020202020204" pitchFamily="34" charset="0"/>
              </a:rPr>
              <a:t>, around the time that Miller’s influence was strongest, </a:t>
            </a:r>
            <a:r>
              <a:rPr lang="en-US" altLang="es-ES" sz="2800" b="1" dirty="0">
                <a:solidFill>
                  <a:schemeClr val="bg1"/>
                </a:solidFill>
                <a:latin typeface="Century Gothic" panose="020B0502020202020204" pitchFamily="34" charset="0"/>
              </a:rPr>
              <a:t>Joseph Smith </a:t>
            </a:r>
            <a:r>
              <a:rPr lang="en-US" altLang="es-ES" sz="2800" dirty="0">
                <a:solidFill>
                  <a:schemeClr val="bg1"/>
                </a:solidFill>
                <a:latin typeface="Century Gothic" panose="020B0502020202020204" pitchFamily="34" charset="0"/>
              </a:rPr>
              <a:t>predicted that the “</a:t>
            </a:r>
            <a:r>
              <a:rPr lang="en-US" altLang="es-ES" sz="2800" dirty="0">
                <a:solidFill>
                  <a:srgbClr val="FFFFCC"/>
                </a:solidFill>
                <a:latin typeface="Century Gothic" panose="020B0502020202020204" pitchFamily="34" charset="0"/>
              </a:rPr>
              <a:t>world scene should be completed within fifty-six years</a:t>
            </a:r>
            <a:r>
              <a:rPr lang="en-US" altLang="es-ES" sz="2800" dirty="0">
                <a:solidFill>
                  <a:schemeClr val="bg1"/>
                </a:solidFill>
                <a:latin typeface="Century Gothic" panose="020B0502020202020204" pitchFamily="34" charset="0"/>
              </a:rPr>
              <a:t>.” </a:t>
            </a:r>
          </a:p>
          <a:p>
            <a:pPr eaLnBrk="1" hangingPunct="1">
              <a:lnSpc>
                <a:spcPct val="90000"/>
              </a:lnSpc>
            </a:pPr>
            <a:endParaRPr lang="en-US" altLang="es-ES" sz="1800" dirty="0">
              <a:solidFill>
                <a:schemeClr val="bg1"/>
              </a:solidFill>
              <a:latin typeface="Century Gothic" panose="020B0502020202020204" pitchFamily="34" charset="0"/>
            </a:endParaRPr>
          </a:p>
          <a:p>
            <a:pPr eaLnBrk="1" hangingPunct="1">
              <a:lnSpc>
                <a:spcPct val="90000"/>
              </a:lnSpc>
            </a:pPr>
            <a:r>
              <a:rPr lang="en-US" altLang="es-ES" sz="2800" dirty="0">
                <a:solidFill>
                  <a:schemeClr val="bg1"/>
                </a:solidFill>
                <a:latin typeface="Century Gothic" panose="020B0502020202020204" pitchFamily="34" charset="0"/>
              </a:rPr>
              <a:t>The Mormon church is the Church of Jesus Christ of </a:t>
            </a:r>
            <a:r>
              <a:rPr lang="en-US" altLang="es-ES" sz="2800" b="1" i="1" dirty="0">
                <a:solidFill>
                  <a:schemeClr val="bg1"/>
                </a:solidFill>
                <a:latin typeface="Century Gothic" panose="020B0502020202020204" pitchFamily="34" charset="0"/>
              </a:rPr>
              <a:t>Latter-day</a:t>
            </a:r>
            <a:r>
              <a:rPr lang="en-US" altLang="es-ES" sz="2800" dirty="0">
                <a:solidFill>
                  <a:schemeClr val="bg1"/>
                </a:solidFill>
                <a:latin typeface="Century Gothic" panose="020B0502020202020204" pitchFamily="34" charset="0"/>
              </a:rPr>
              <a:t> Saints.</a:t>
            </a:r>
          </a:p>
          <a:p>
            <a:pPr eaLnBrk="1" hangingPunct="1">
              <a:lnSpc>
                <a:spcPct val="90000"/>
              </a:lnSpc>
            </a:pPr>
            <a:endParaRPr lang="en-US" altLang="es-ES" sz="2800" dirty="0">
              <a:solidFill>
                <a:schemeClr val="bg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662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66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A0FB8D43-E931-F006-7171-1BD9BC99691E}"/>
              </a:ext>
            </a:extLst>
          </p:cNvPr>
          <p:cNvSpPr>
            <a:spLocks noGrp="1" noChangeArrowheads="1"/>
          </p:cNvSpPr>
          <p:nvPr>
            <p:ph type="body" idx="1"/>
          </p:nvPr>
        </p:nvSpPr>
        <p:spPr>
          <a:xfrm>
            <a:off x="685800" y="2819400"/>
            <a:ext cx="7772400" cy="4114800"/>
          </a:xfrm>
        </p:spPr>
        <p:txBody>
          <a:bodyPr/>
          <a:lstStyle/>
          <a:p>
            <a:pPr marL="609600" indent="-609600" eaLnBrk="1" hangingPunct="1">
              <a:buFontTx/>
              <a:buAutoNum type="arabicPeriod"/>
            </a:pPr>
            <a:r>
              <a:rPr lang="en-US" altLang="es-ES" sz="3600" dirty="0">
                <a:solidFill>
                  <a:schemeClr val="bg1"/>
                </a:solidFill>
                <a:latin typeface="Century Gothic" panose="020B0502020202020204" pitchFamily="34" charset="0"/>
                <a:cs typeface="Times New Roman" panose="02020603050405020304" pitchFamily="18" charset="0"/>
              </a:rPr>
              <a:t>Rationalism (</a:t>
            </a:r>
            <a:r>
              <a:rPr lang="en-US" altLang="es-ES" sz="3600" dirty="0" err="1">
                <a:solidFill>
                  <a:schemeClr val="bg1"/>
                </a:solidFill>
                <a:latin typeface="Century Gothic" panose="020B0502020202020204" pitchFamily="34" charset="0"/>
                <a:cs typeface="Times New Roman" panose="02020603050405020304" pitchFamily="18" charset="0"/>
              </a:rPr>
              <a:t>Rationalismus</a:t>
            </a:r>
            <a:r>
              <a:rPr lang="en-US" altLang="es-ES" sz="3600" dirty="0">
                <a:solidFill>
                  <a:schemeClr val="bg1"/>
                </a:solidFill>
                <a:latin typeface="Century Gothic" panose="020B0502020202020204" pitchFamily="34" charset="0"/>
                <a:cs typeface="Times New Roman" panose="02020603050405020304" pitchFamily="18" charset="0"/>
              </a:rPr>
              <a:t>)</a:t>
            </a:r>
            <a:r>
              <a:rPr lang="en-US" altLang="es-ES" sz="4000" dirty="0">
                <a:solidFill>
                  <a:schemeClr val="bg1"/>
                </a:solidFill>
                <a:latin typeface="Century Gothic" panose="020B0502020202020204" pitchFamily="34" charset="0"/>
                <a:cs typeface="Times New Roman" panose="02020603050405020304" pitchFamily="18" charset="0"/>
              </a:rPr>
              <a:t> </a:t>
            </a:r>
          </a:p>
          <a:p>
            <a:pPr marL="609600" indent="-609600" eaLnBrk="1" hangingPunct="1">
              <a:buFontTx/>
              <a:buAutoNum type="arabicPeriod"/>
            </a:pPr>
            <a:endParaRPr lang="en-US" altLang="es-ES" sz="4000" dirty="0">
              <a:solidFill>
                <a:schemeClr val="bg1"/>
              </a:solidFill>
              <a:latin typeface="Century Gothic" panose="020B0502020202020204" pitchFamily="34" charset="0"/>
              <a:cs typeface="Times New Roman" panose="02020603050405020304" pitchFamily="18" charset="0"/>
            </a:endParaRPr>
          </a:p>
        </p:txBody>
      </p:sp>
      <p:sp>
        <p:nvSpPr>
          <p:cNvPr id="33795" name="Rectangle 4">
            <a:extLst>
              <a:ext uri="{FF2B5EF4-FFF2-40B4-BE49-F238E27FC236}">
                <a16:creationId xmlns:a16="http://schemas.microsoft.com/office/drawing/2014/main" id="{5BEA3CC4-3370-B414-6C82-BCCFB3AD5ECC}"/>
              </a:ext>
            </a:extLst>
          </p:cNvPr>
          <p:cNvSpPr>
            <a:spLocks noChangeArrowheads="1"/>
          </p:cNvSpPr>
          <p:nvPr/>
        </p:nvSpPr>
        <p:spPr bwMode="auto">
          <a:xfrm>
            <a:off x="0" y="38100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s-ES" sz="4800" b="1">
                <a:solidFill>
                  <a:srgbClr val="FFFFCC"/>
                </a:solidFill>
                <a:latin typeface="Bradley Hand ITC" panose="03070402050302030203" pitchFamily="66" charset="0"/>
              </a:rPr>
              <a:t>Influences on the Watchtower Bible and Tract Society (WBTS)</a:t>
            </a:r>
          </a:p>
          <a:p>
            <a:pPr algn="ctr" eaLnBrk="1" hangingPunct="1">
              <a:spcBef>
                <a:spcPct val="0"/>
              </a:spcBef>
              <a:buFontTx/>
              <a:buNone/>
            </a:pPr>
            <a:r>
              <a:rPr lang="en-US" altLang="es-ES" sz="4800" b="1">
                <a:solidFill>
                  <a:srgbClr val="FFFFCC"/>
                </a:solidFill>
                <a:latin typeface="Bradley Hand ITC" panose="03070402050302030203" pitchFamily="66" charset="0"/>
              </a:rPr>
              <a:t>(i.e., “Jehovah’s Witnesses”)</a:t>
            </a: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AC0D0CFC-BD3E-CEC2-52EE-34FF1A0640B6}"/>
              </a:ext>
            </a:extLst>
          </p:cNvPr>
          <p:cNvSpPr>
            <a:spLocks noGrp="1" noChangeArrowheads="1"/>
          </p:cNvSpPr>
          <p:nvPr>
            <p:ph type="title"/>
          </p:nvPr>
        </p:nvSpPr>
        <p:spPr>
          <a:xfrm>
            <a:off x="685800" y="152400"/>
            <a:ext cx="7772400" cy="1143000"/>
          </a:xfrm>
        </p:spPr>
        <p:txBody>
          <a:bodyPr/>
          <a:lstStyle/>
          <a:p>
            <a:pPr marL="838200" indent="-838200" eaLnBrk="1" hangingPunct="1"/>
            <a:r>
              <a:rPr lang="en-US" altLang="es-ES" sz="7200" b="1" dirty="0">
                <a:solidFill>
                  <a:srgbClr val="FFFFCC"/>
                </a:solidFill>
                <a:latin typeface="Bradley Hand ITC" panose="03070402050302030203" pitchFamily="66" charset="0"/>
                <a:cs typeface="Times New Roman" panose="02020603050405020304" pitchFamily="18" charset="0"/>
              </a:rPr>
              <a:t>Rationalism</a:t>
            </a:r>
            <a:endParaRPr lang="en-US" altLang="es-ES" sz="4000" b="1" dirty="0">
              <a:solidFill>
                <a:srgbClr val="FFFFCC"/>
              </a:solidFill>
              <a:latin typeface="Bradley Hand ITC" panose="03070402050302030203" pitchFamily="66" charset="0"/>
              <a:cs typeface="Times New Roman" panose="02020603050405020304" pitchFamily="18" charset="0"/>
            </a:endParaRPr>
          </a:p>
        </p:txBody>
      </p:sp>
      <p:sp>
        <p:nvSpPr>
          <p:cNvPr id="28675" name="Rectangle 3">
            <a:extLst>
              <a:ext uri="{FF2B5EF4-FFF2-40B4-BE49-F238E27FC236}">
                <a16:creationId xmlns:a16="http://schemas.microsoft.com/office/drawing/2014/main" id="{FDFA0DFD-0484-4607-EC86-0870476DF413}"/>
              </a:ext>
            </a:extLst>
          </p:cNvPr>
          <p:cNvSpPr>
            <a:spLocks noGrp="1" noChangeArrowheads="1"/>
          </p:cNvSpPr>
          <p:nvPr>
            <p:ph type="body" idx="1"/>
          </p:nvPr>
        </p:nvSpPr>
        <p:spPr>
          <a:xfrm>
            <a:off x="685800" y="1447800"/>
            <a:ext cx="7772400" cy="4114800"/>
          </a:xfrm>
        </p:spPr>
        <p:txBody>
          <a:bodyPr/>
          <a:lstStyle/>
          <a:p>
            <a:pPr eaLnBrk="1" hangingPunct="1">
              <a:lnSpc>
                <a:spcPct val="90000"/>
              </a:lnSpc>
            </a:pPr>
            <a:r>
              <a:rPr lang="en-US" altLang="es-ES" sz="2800" dirty="0">
                <a:solidFill>
                  <a:schemeClr val="bg1"/>
                </a:solidFill>
                <a:latin typeface="Century Gothic" panose="020B0502020202020204" pitchFamily="34" charset="0"/>
                <a:hlinkClick r:id="rId2"/>
              </a:rPr>
              <a:t>Rational-ism</a:t>
            </a:r>
            <a:r>
              <a:rPr lang="en-US" altLang="es-ES" sz="2800" dirty="0">
                <a:solidFill>
                  <a:schemeClr val="bg1"/>
                </a:solidFill>
                <a:latin typeface="Century Gothic" panose="020B0502020202020204" pitchFamily="34" charset="0"/>
              </a:rPr>
              <a:t>, to be distinguished from rationality (</a:t>
            </a:r>
            <a:r>
              <a:rPr lang="de-DE" altLang="es-ES" sz="2800" dirty="0">
                <a:solidFill>
                  <a:schemeClr val="bg1"/>
                </a:solidFill>
                <a:latin typeface="Century Gothic" panose="020B0502020202020204" pitchFamily="34" charset="0"/>
              </a:rPr>
              <a:t>Rationalität</a:t>
            </a:r>
            <a:r>
              <a:rPr lang="en-US" altLang="es-ES" sz="2800" dirty="0">
                <a:solidFill>
                  <a:schemeClr val="bg1"/>
                </a:solidFill>
                <a:latin typeface="Century Gothic" panose="020B0502020202020204" pitchFamily="34" charset="0"/>
              </a:rPr>
              <a:t>), is a belief system that insists that the only things that can be known, or considered true, are those things that one can grasp either by reason alone or by a reasoned evaluation of empirical evidence.</a:t>
            </a:r>
          </a:p>
          <a:p>
            <a:pPr eaLnBrk="1" hangingPunct="1">
              <a:lnSpc>
                <a:spcPct val="90000"/>
              </a:lnSpc>
            </a:pPr>
            <a:endParaRPr lang="en-US" altLang="es-ES" sz="2000" dirty="0">
              <a:solidFill>
                <a:schemeClr val="bg1"/>
              </a:solidFill>
              <a:latin typeface="Century Gothic" panose="020B0502020202020204" pitchFamily="34" charset="0"/>
            </a:endParaRPr>
          </a:p>
          <a:p>
            <a:pPr eaLnBrk="1" hangingPunct="1">
              <a:lnSpc>
                <a:spcPct val="90000"/>
              </a:lnSpc>
            </a:pPr>
            <a:r>
              <a:rPr lang="en-US" altLang="es-ES" sz="2800" u="sng" dirty="0">
                <a:solidFill>
                  <a:schemeClr val="bg1"/>
                </a:solidFill>
                <a:latin typeface="Century Gothic" panose="020B0502020202020204" pitchFamily="34" charset="0"/>
              </a:rPr>
              <a:t>The 19</a:t>
            </a:r>
            <a:r>
              <a:rPr lang="en-US" altLang="es-ES" sz="2800" u="sng" baseline="30000" dirty="0">
                <a:solidFill>
                  <a:schemeClr val="bg1"/>
                </a:solidFill>
                <a:latin typeface="Century Gothic" panose="020B0502020202020204" pitchFamily="34" charset="0"/>
              </a:rPr>
              <a:t>th</a:t>
            </a:r>
            <a:r>
              <a:rPr lang="en-US" altLang="es-ES" sz="2800" u="sng" dirty="0">
                <a:solidFill>
                  <a:schemeClr val="bg1"/>
                </a:solidFill>
                <a:latin typeface="Century Gothic" panose="020B0502020202020204" pitchFamily="34" charset="0"/>
              </a:rPr>
              <a:t> century</a:t>
            </a:r>
            <a:r>
              <a:rPr lang="en-US" altLang="es-ES" sz="2800" dirty="0">
                <a:solidFill>
                  <a:schemeClr val="bg1"/>
                </a:solidFill>
                <a:latin typeface="Century Gothic" panose="020B0502020202020204" pitchFamily="34" charset="0"/>
              </a:rPr>
              <a:t> saw the rise of rationalism at a popular level.  </a:t>
            </a:r>
            <a:r>
              <a:rPr lang="en-US" altLang="es-ES" sz="2800" b="1" u="sng" dirty="0">
                <a:solidFill>
                  <a:schemeClr val="bg1"/>
                </a:solidFill>
                <a:latin typeface="Century Gothic" panose="020B0502020202020204" pitchFamily="34" charset="0"/>
              </a:rPr>
              <a:t>Accordingly, many insisted that what they couldn’t understand couldn’t reasonably be true</a:t>
            </a:r>
            <a:r>
              <a:rPr lang="en-US" altLang="es-ES" sz="2800" dirty="0">
                <a:solidFill>
                  <a:schemeClr val="bg1"/>
                </a:solidFill>
                <a:latin typeface="Century Gothic" panose="020B0502020202020204" pitchFamily="34"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867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869DABF0-B00A-D1B1-8692-59BF46D45DE7}"/>
              </a:ext>
            </a:extLst>
          </p:cNvPr>
          <p:cNvSpPr>
            <a:spLocks noGrp="1" noChangeArrowheads="1"/>
          </p:cNvSpPr>
          <p:nvPr>
            <p:ph type="title"/>
          </p:nvPr>
        </p:nvSpPr>
        <p:spPr>
          <a:xfrm>
            <a:off x="685800" y="152400"/>
            <a:ext cx="7772400" cy="1143000"/>
          </a:xfrm>
        </p:spPr>
        <p:txBody>
          <a:bodyPr/>
          <a:lstStyle/>
          <a:p>
            <a:pPr marL="838200" indent="-838200" eaLnBrk="1" hangingPunct="1"/>
            <a:r>
              <a:rPr lang="en-US" altLang="es-ES" sz="7200" b="1" dirty="0">
                <a:solidFill>
                  <a:srgbClr val="FFFFCC"/>
                </a:solidFill>
                <a:latin typeface="Bradley Hand ITC" panose="03070402050302030203" pitchFamily="66" charset="0"/>
                <a:cs typeface="Times New Roman" panose="02020603050405020304" pitchFamily="18" charset="0"/>
              </a:rPr>
              <a:t>Rationalism</a:t>
            </a:r>
            <a:endParaRPr lang="en-US" altLang="es-ES" sz="4000" b="1" dirty="0">
              <a:solidFill>
                <a:srgbClr val="FFFFCC"/>
              </a:solidFill>
              <a:latin typeface="Bradley Hand ITC" panose="03070402050302030203" pitchFamily="66" charset="0"/>
              <a:cs typeface="Times New Roman" panose="02020603050405020304" pitchFamily="18" charset="0"/>
            </a:endParaRPr>
          </a:p>
        </p:txBody>
      </p:sp>
      <p:sp>
        <p:nvSpPr>
          <p:cNvPr id="49155" name="Rectangle 3">
            <a:extLst>
              <a:ext uri="{FF2B5EF4-FFF2-40B4-BE49-F238E27FC236}">
                <a16:creationId xmlns:a16="http://schemas.microsoft.com/office/drawing/2014/main" id="{A93EAEE1-C27C-6B92-7D95-12946C64FCCC}"/>
              </a:ext>
            </a:extLst>
          </p:cNvPr>
          <p:cNvSpPr>
            <a:spLocks noGrp="1" noChangeArrowheads="1"/>
          </p:cNvSpPr>
          <p:nvPr>
            <p:ph type="body" idx="1"/>
          </p:nvPr>
        </p:nvSpPr>
        <p:spPr>
          <a:xfrm>
            <a:off x="685800" y="1600200"/>
            <a:ext cx="7772400" cy="4114800"/>
          </a:xfrm>
        </p:spPr>
        <p:txBody>
          <a:bodyPr/>
          <a:lstStyle/>
          <a:p>
            <a:pPr eaLnBrk="1" hangingPunct="1">
              <a:lnSpc>
                <a:spcPct val="90000"/>
              </a:lnSpc>
            </a:pPr>
            <a:r>
              <a:rPr lang="en-US" altLang="es-ES" sz="2800" dirty="0">
                <a:solidFill>
                  <a:schemeClr val="bg1"/>
                </a:solidFill>
                <a:latin typeface="Century Gothic" panose="020B0502020202020204" pitchFamily="34" charset="0"/>
              </a:rPr>
              <a:t>At the age of 18 in about 1869 </a:t>
            </a:r>
            <a:r>
              <a:rPr lang="en-US" altLang="es-ES" sz="2800" b="1" u="sng" dirty="0">
                <a:solidFill>
                  <a:schemeClr val="bg1"/>
                </a:solidFill>
                <a:latin typeface="Century Gothic" panose="020B0502020202020204" pitchFamily="34" charset="0"/>
              </a:rPr>
              <a:t>Charles </a:t>
            </a:r>
            <a:r>
              <a:rPr lang="en-US" altLang="es-ES" sz="2800" b="1" u="sng" dirty="0" err="1">
                <a:solidFill>
                  <a:schemeClr val="bg1"/>
                </a:solidFill>
                <a:latin typeface="Century Gothic" panose="020B0502020202020204" pitchFamily="34" charset="0"/>
              </a:rPr>
              <a:t>Taze</a:t>
            </a:r>
            <a:r>
              <a:rPr lang="en-US" altLang="es-ES" sz="2800" b="1" u="sng" dirty="0">
                <a:solidFill>
                  <a:schemeClr val="bg1"/>
                </a:solidFill>
                <a:latin typeface="Century Gothic" panose="020B0502020202020204" pitchFamily="34" charset="0"/>
              </a:rPr>
              <a:t> Russell</a:t>
            </a:r>
            <a:r>
              <a:rPr lang="en-US" altLang="es-ES" sz="2800" dirty="0">
                <a:solidFill>
                  <a:schemeClr val="bg1"/>
                </a:solidFill>
                <a:latin typeface="Century Gothic" panose="020B0502020202020204" pitchFamily="34" charset="0"/>
              </a:rPr>
              <a:t> attended a Second Adventist meeting held by Jonas Wendell, "</a:t>
            </a:r>
            <a:r>
              <a:rPr lang="en-US" altLang="es-ES" sz="2800" dirty="0">
                <a:solidFill>
                  <a:srgbClr val="FF9F9F"/>
                </a:solidFill>
                <a:latin typeface="Century Gothic" panose="020B0502020202020204" pitchFamily="34" charset="0"/>
              </a:rPr>
              <a:t>to see if the handful who met there had anything more sensible to offer than the creeds of the great churches</a:t>
            </a:r>
            <a:r>
              <a:rPr lang="en-US" altLang="es-ES" sz="2800" dirty="0">
                <a:solidFill>
                  <a:schemeClr val="bg1"/>
                </a:solidFill>
                <a:latin typeface="Century Gothic" panose="020B0502020202020204" pitchFamily="34" charset="0"/>
              </a:rPr>
              <a:t>" (</a:t>
            </a:r>
            <a:r>
              <a:rPr lang="en-US" altLang="es-ES" sz="2800" i="1" dirty="0">
                <a:solidFill>
                  <a:schemeClr val="bg1"/>
                </a:solidFill>
                <a:latin typeface="Century Gothic" panose="020B0502020202020204" pitchFamily="34" charset="0"/>
              </a:rPr>
              <a:t>Watch Tower Reprints</a:t>
            </a:r>
            <a:r>
              <a:rPr lang="en-US" altLang="es-ES" sz="2800" dirty="0">
                <a:solidFill>
                  <a:schemeClr val="bg1"/>
                </a:solidFill>
                <a:latin typeface="Century Gothic" panose="020B0502020202020204" pitchFamily="34" charset="0"/>
              </a:rPr>
              <a:t>, p. 3821).</a:t>
            </a:r>
          </a:p>
          <a:p>
            <a:pPr eaLnBrk="1" hangingPunct="1">
              <a:lnSpc>
                <a:spcPct val="90000"/>
              </a:lnSpc>
            </a:pPr>
            <a:endParaRPr lang="en-US" altLang="es-ES" sz="1800" dirty="0">
              <a:solidFill>
                <a:schemeClr val="bg1"/>
              </a:solidFill>
              <a:latin typeface="Century Gothic" panose="020B0502020202020204" pitchFamily="34" charset="0"/>
            </a:endParaRPr>
          </a:p>
          <a:p>
            <a:pPr eaLnBrk="1" hangingPunct="1">
              <a:lnSpc>
                <a:spcPct val="90000"/>
              </a:lnSpc>
            </a:pPr>
            <a:r>
              <a:rPr lang="en-US" altLang="es-ES" sz="2800" b="1" u="sng" dirty="0">
                <a:solidFill>
                  <a:schemeClr val="bg1"/>
                </a:solidFill>
                <a:latin typeface="Century Gothic" panose="020B0502020202020204" pitchFamily="34" charset="0"/>
              </a:rPr>
              <a:t>As a result of embracing rationalism</a:t>
            </a:r>
            <a:r>
              <a:rPr lang="en-US" altLang="es-ES" sz="2800" dirty="0">
                <a:solidFill>
                  <a:schemeClr val="bg1"/>
                </a:solidFill>
                <a:latin typeface="Century Gothic" panose="020B0502020202020204" pitchFamily="34" charset="0"/>
              </a:rPr>
              <a:t>, Jehovah’s Witnesses </a:t>
            </a:r>
            <a:r>
              <a:rPr lang="en-US" altLang="es-ES" sz="2800" b="1" u="sng" dirty="0">
                <a:solidFill>
                  <a:srgbClr val="FF9F9F"/>
                </a:solidFill>
                <a:latin typeface="Century Gothic" panose="020B0502020202020204" pitchFamily="34" charset="0"/>
              </a:rPr>
              <a:t>reject</a:t>
            </a:r>
            <a:r>
              <a:rPr lang="en-US" altLang="es-ES" sz="2800" dirty="0">
                <a:solidFill>
                  <a:srgbClr val="FF9F9F"/>
                </a:solidFill>
                <a:latin typeface="Century Gothic" panose="020B0502020202020204" pitchFamily="34" charset="0"/>
              </a:rPr>
              <a:t> </a:t>
            </a:r>
            <a:r>
              <a:rPr lang="en-US" altLang="es-ES" sz="2800" u="sng" dirty="0">
                <a:solidFill>
                  <a:schemeClr val="bg1"/>
                </a:solidFill>
                <a:latin typeface="Century Gothic" panose="020B0502020202020204" pitchFamily="34" charset="0"/>
              </a:rPr>
              <a:t>the Trinity</a:t>
            </a:r>
            <a:r>
              <a:rPr lang="en-US" altLang="es-ES" sz="2800" dirty="0">
                <a:solidFill>
                  <a:schemeClr val="bg1"/>
                </a:solidFill>
                <a:latin typeface="Century Gothic" panose="020B0502020202020204" pitchFamily="34" charset="0"/>
              </a:rPr>
              <a:t>, </a:t>
            </a:r>
            <a:r>
              <a:rPr lang="en-US" altLang="es-ES" sz="2800" u="sng" dirty="0">
                <a:solidFill>
                  <a:schemeClr val="bg1"/>
                </a:solidFill>
                <a:latin typeface="Century Gothic" panose="020B0502020202020204" pitchFamily="34" charset="0"/>
              </a:rPr>
              <a:t>the</a:t>
            </a:r>
            <a:r>
              <a:rPr lang="en-US" altLang="es-ES" sz="2800" dirty="0">
                <a:solidFill>
                  <a:schemeClr val="bg1"/>
                </a:solidFill>
                <a:latin typeface="Century Gothic" panose="020B0502020202020204" pitchFamily="34" charset="0"/>
              </a:rPr>
              <a:t> </a:t>
            </a:r>
            <a:r>
              <a:rPr lang="en-US" altLang="es-ES" sz="2800" u="sng" dirty="0">
                <a:solidFill>
                  <a:schemeClr val="bg1"/>
                </a:solidFill>
                <a:latin typeface="Century Gothic" panose="020B0502020202020204" pitchFamily="34" charset="0"/>
              </a:rPr>
              <a:t>deity of Christ</a:t>
            </a:r>
            <a:r>
              <a:rPr lang="en-US" altLang="es-ES" sz="2800" dirty="0">
                <a:solidFill>
                  <a:schemeClr val="bg1"/>
                </a:solidFill>
                <a:latin typeface="Century Gothic" panose="020B0502020202020204" pitchFamily="34" charset="0"/>
              </a:rPr>
              <a:t>, </a:t>
            </a:r>
            <a:r>
              <a:rPr lang="en-US" altLang="es-ES" sz="2800" u="sng" dirty="0">
                <a:solidFill>
                  <a:schemeClr val="bg1"/>
                </a:solidFill>
                <a:latin typeface="Century Gothic" panose="020B0502020202020204" pitchFamily="34" charset="0"/>
              </a:rPr>
              <a:t>the concept of a soul</a:t>
            </a:r>
            <a:r>
              <a:rPr lang="en-US" altLang="es-ES" sz="2800" dirty="0">
                <a:solidFill>
                  <a:schemeClr val="bg1"/>
                </a:solidFill>
                <a:latin typeface="Century Gothic" panose="020B0502020202020204" pitchFamily="34" charset="0"/>
              </a:rPr>
              <a:t>, and </a:t>
            </a:r>
            <a:r>
              <a:rPr lang="en-US" altLang="es-ES" sz="2800" u="sng" dirty="0">
                <a:solidFill>
                  <a:schemeClr val="bg1"/>
                </a:solidFill>
                <a:latin typeface="Century Gothic" panose="020B0502020202020204" pitchFamily="34" charset="0"/>
              </a:rPr>
              <a:t>the essential immateriality of Jehovah</a:t>
            </a:r>
            <a:r>
              <a:rPr lang="en-US" altLang="es-ES" sz="2800" dirty="0">
                <a:solidFill>
                  <a:schemeClr val="bg1"/>
                </a:solidFill>
                <a:latin typeface="Century Gothic" panose="020B0502020202020204" pitchFamily="34"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915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a:extLst>
              <a:ext uri="{FF2B5EF4-FFF2-40B4-BE49-F238E27FC236}">
                <a16:creationId xmlns:a16="http://schemas.microsoft.com/office/drawing/2014/main" id="{A1DFEACE-0126-9379-9210-639E83B941BB}"/>
              </a:ext>
            </a:extLst>
          </p:cNvPr>
          <p:cNvSpPr>
            <a:spLocks noGrp="1" noChangeArrowheads="1"/>
          </p:cNvSpPr>
          <p:nvPr>
            <p:ph type="body" idx="1"/>
          </p:nvPr>
        </p:nvSpPr>
        <p:spPr/>
        <p:txBody>
          <a:bodyPr/>
          <a:lstStyle/>
          <a:p>
            <a:pPr marL="609600" indent="-609600" eaLnBrk="1" hangingPunct="1">
              <a:lnSpc>
                <a:spcPct val="150000"/>
              </a:lnSpc>
              <a:buFontTx/>
              <a:buAutoNum type="arabicPeriod"/>
            </a:pPr>
            <a:r>
              <a:rPr lang="en-US" altLang="es-ES" sz="4000" dirty="0">
                <a:solidFill>
                  <a:schemeClr val="bg1"/>
                </a:solidFill>
                <a:latin typeface="Century Gothic" panose="020B0502020202020204" pitchFamily="34" charset="0"/>
                <a:cs typeface="Times New Roman" panose="02020603050405020304" pitchFamily="18" charset="0"/>
              </a:rPr>
              <a:t>Rationalism</a:t>
            </a:r>
          </a:p>
          <a:p>
            <a:pPr marL="609600" indent="-609600" eaLnBrk="1" hangingPunct="1">
              <a:lnSpc>
                <a:spcPct val="150000"/>
              </a:lnSpc>
              <a:buFontTx/>
              <a:buAutoNum type="arabicPeriod"/>
            </a:pPr>
            <a:r>
              <a:rPr lang="en-US" altLang="es-ES" sz="4000" dirty="0">
                <a:solidFill>
                  <a:schemeClr val="bg1"/>
                </a:solidFill>
                <a:latin typeface="Century Gothic" panose="020B0502020202020204" pitchFamily="34" charset="0"/>
                <a:cs typeface="Times New Roman" panose="02020603050405020304" pitchFamily="18" charset="0"/>
              </a:rPr>
              <a:t>Adventism </a:t>
            </a:r>
          </a:p>
          <a:p>
            <a:pPr marL="1009650" lvl="1" indent="-609600" eaLnBrk="1" hangingPunct="1"/>
            <a:endParaRPr lang="en-US" altLang="es-ES" sz="3600" dirty="0">
              <a:solidFill>
                <a:schemeClr val="bg1"/>
              </a:solidFill>
            </a:endParaRPr>
          </a:p>
          <a:p>
            <a:pPr marL="609600" indent="-609600" eaLnBrk="1" hangingPunct="1">
              <a:buFontTx/>
              <a:buAutoNum type="arabicPeriod"/>
            </a:pPr>
            <a:endParaRPr lang="en-US" altLang="es-ES" sz="4000" dirty="0">
              <a:solidFill>
                <a:schemeClr val="bg1"/>
              </a:solidFill>
              <a:latin typeface="Century Gothic" panose="020B0502020202020204" pitchFamily="34" charset="0"/>
              <a:cs typeface="Times New Roman" panose="02020603050405020304" pitchFamily="18" charset="0"/>
            </a:endParaRPr>
          </a:p>
        </p:txBody>
      </p:sp>
      <p:sp>
        <p:nvSpPr>
          <p:cNvPr id="36867" name="Rectangle 4">
            <a:extLst>
              <a:ext uri="{FF2B5EF4-FFF2-40B4-BE49-F238E27FC236}">
                <a16:creationId xmlns:a16="http://schemas.microsoft.com/office/drawing/2014/main" id="{7E517B19-0720-7605-FE62-67447AF7FACC}"/>
              </a:ext>
            </a:extLst>
          </p:cNvPr>
          <p:cNvSpPr>
            <a:spLocks noChangeArrowheads="1"/>
          </p:cNvSpPr>
          <p:nvPr/>
        </p:nvSpPr>
        <p:spPr bwMode="auto">
          <a:xfrm>
            <a:off x="0" y="38100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s-ES" sz="4800" b="1">
                <a:solidFill>
                  <a:srgbClr val="FFFFCC"/>
                </a:solidFill>
                <a:latin typeface="Bradley Hand ITC" panose="03070402050302030203" pitchFamily="66" charset="0"/>
              </a:rPr>
              <a:t>Influences on the WBTS</a:t>
            </a:r>
          </a:p>
          <a:p>
            <a:pPr algn="ctr" eaLnBrk="1" hangingPunct="1">
              <a:spcBef>
                <a:spcPct val="0"/>
              </a:spcBef>
              <a:buFontTx/>
              <a:buNone/>
            </a:pPr>
            <a:r>
              <a:rPr lang="en-US" altLang="es-ES" sz="4800" b="1">
                <a:solidFill>
                  <a:srgbClr val="FFFFCC"/>
                </a:solidFill>
                <a:latin typeface="Bradley Hand ITC" panose="03070402050302030203" pitchFamily="66" charset="0"/>
              </a:rPr>
              <a:t> – Jehovah’s Witnesses</a:t>
            </a: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FD5C2C51-97C6-77F5-02C7-4CFD633B882F}"/>
              </a:ext>
            </a:extLst>
          </p:cNvPr>
          <p:cNvSpPr>
            <a:spLocks noGrp="1" noChangeArrowheads="1"/>
          </p:cNvSpPr>
          <p:nvPr>
            <p:ph type="title"/>
          </p:nvPr>
        </p:nvSpPr>
        <p:spPr/>
        <p:txBody>
          <a:bodyPr/>
          <a:lstStyle/>
          <a:p>
            <a:pPr marL="838200" indent="-838200" eaLnBrk="1" hangingPunct="1"/>
            <a:r>
              <a:rPr lang="en-US" altLang="es-ES" sz="8000" b="1" dirty="0">
                <a:solidFill>
                  <a:srgbClr val="FFFFCC"/>
                </a:solidFill>
                <a:latin typeface="Bradley Hand ITC" panose="03070402050302030203" pitchFamily="66" charset="0"/>
                <a:cs typeface="Times New Roman" panose="02020603050405020304" pitchFamily="18" charset="0"/>
              </a:rPr>
              <a:t>Adventism</a:t>
            </a:r>
            <a:endParaRPr lang="en-US" altLang="es-ES" sz="4000" b="1" dirty="0">
              <a:solidFill>
                <a:srgbClr val="FFFFCC"/>
              </a:solidFill>
              <a:latin typeface="Bradley Hand ITC" panose="03070402050302030203" pitchFamily="66" charset="0"/>
              <a:cs typeface="Times New Roman" panose="02020603050405020304" pitchFamily="18" charset="0"/>
            </a:endParaRPr>
          </a:p>
        </p:txBody>
      </p:sp>
      <p:sp>
        <p:nvSpPr>
          <p:cNvPr id="30723" name="Rectangle 3">
            <a:extLst>
              <a:ext uri="{FF2B5EF4-FFF2-40B4-BE49-F238E27FC236}">
                <a16:creationId xmlns:a16="http://schemas.microsoft.com/office/drawing/2014/main" id="{4944F4C5-FEAC-51F5-F9E5-A9F13E8D0447}"/>
              </a:ext>
            </a:extLst>
          </p:cNvPr>
          <p:cNvSpPr>
            <a:spLocks noGrp="1" noChangeArrowheads="1"/>
          </p:cNvSpPr>
          <p:nvPr>
            <p:ph type="body" idx="1"/>
          </p:nvPr>
        </p:nvSpPr>
        <p:spPr/>
        <p:txBody>
          <a:bodyPr/>
          <a:lstStyle/>
          <a:p>
            <a:pPr eaLnBrk="1" hangingPunct="1">
              <a:defRPr/>
            </a:pPr>
            <a:r>
              <a:rPr lang="en-US" sz="2800" b="1" u="sng" dirty="0">
                <a:solidFill>
                  <a:schemeClr val="bg1"/>
                </a:solidFill>
                <a:latin typeface="Century Gothic" panose="020B0502020202020204" pitchFamily="34" charset="0"/>
              </a:rPr>
              <a:t>Adventism</a:t>
            </a:r>
            <a:r>
              <a:rPr lang="en-US" sz="2800" dirty="0">
                <a:solidFill>
                  <a:schemeClr val="bg1"/>
                </a:solidFill>
                <a:latin typeface="Century Gothic" panose="020B0502020202020204" pitchFamily="34" charset="0"/>
              </a:rPr>
              <a:t> more than any other single movement influenced </a:t>
            </a:r>
            <a:r>
              <a:rPr lang="en-US" sz="2800" b="1" dirty="0">
                <a:solidFill>
                  <a:schemeClr val="bg1"/>
                </a:solidFill>
                <a:latin typeface="Century Gothic" panose="020B0502020202020204" pitchFamily="34" charset="0"/>
              </a:rPr>
              <a:t>Charles </a:t>
            </a:r>
            <a:r>
              <a:rPr lang="en-US" sz="2800" b="1" dirty="0" err="1">
                <a:solidFill>
                  <a:schemeClr val="bg1"/>
                </a:solidFill>
                <a:latin typeface="Century Gothic" panose="020B0502020202020204" pitchFamily="34" charset="0"/>
              </a:rPr>
              <a:t>Taze</a:t>
            </a:r>
            <a:r>
              <a:rPr lang="en-US" sz="2800" b="1" dirty="0">
                <a:solidFill>
                  <a:schemeClr val="bg1"/>
                </a:solidFill>
                <a:latin typeface="Century Gothic" panose="020B0502020202020204" pitchFamily="34" charset="0"/>
              </a:rPr>
              <a:t> Russell</a:t>
            </a:r>
            <a:r>
              <a:rPr lang="en-US" sz="2800" dirty="0">
                <a:solidFill>
                  <a:schemeClr val="bg1"/>
                </a:solidFill>
                <a:latin typeface="Century Gothic" panose="020B0502020202020204" pitchFamily="34" charset="0"/>
              </a:rPr>
              <a:t>, the founder of the Watchtower Society.</a:t>
            </a:r>
          </a:p>
          <a:p>
            <a:pPr marL="0" indent="0" eaLnBrk="1" hangingPunct="1">
              <a:buFontTx/>
              <a:buNone/>
              <a:defRPr/>
            </a:pPr>
            <a:endParaRPr lang="en-US" sz="2800" dirty="0">
              <a:solidFill>
                <a:schemeClr val="bg1"/>
              </a:solidFill>
              <a:latin typeface="Century Gothic" panose="020B0502020202020204" pitchFamily="34" charset="0"/>
            </a:endParaRPr>
          </a:p>
          <a:p>
            <a:pPr eaLnBrk="1" hangingPunct="1">
              <a:defRPr/>
            </a:pPr>
            <a:r>
              <a:rPr lang="en-US" sz="2800" u="sng" dirty="0">
                <a:solidFill>
                  <a:schemeClr val="bg1"/>
                </a:solidFill>
                <a:latin typeface="Century Gothic" panose="020B0502020202020204" pitchFamily="34" charset="0"/>
              </a:rPr>
              <a:t>Jonas Wendell</a:t>
            </a:r>
            <a:r>
              <a:rPr lang="en-US" sz="2800" dirty="0">
                <a:solidFill>
                  <a:schemeClr val="bg1"/>
                </a:solidFill>
                <a:latin typeface="Century Gothic" panose="020B0502020202020204" pitchFamily="34" charset="0"/>
              </a:rPr>
              <a:t>, </a:t>
            </a:r>
            <a:r>
              <a:rPr lang="en-US" sz="2800" u="sng" dirty="0">
                <a:solidFill>
                  <a:schemeClr val="bg1"/>
                </a:solidFill>
                <a:latin typeface="Century Gothic" panose="020B0502020202020204" pitchFamily="34" charset="0"/>
              </a:rPr>
              <a:t>George Storrs</a:t>
            </a:r>
            <a:r>
              <a:rPr lang="en-US" sz="2800" dirty="0">
                <a:solidFill>
                  <a:schemeClr val="bg1"/>
                </a:solidFill>
                <a:latin typeface="Century Gothic" panose="020B0502020202020204" pitchFamily="34" charset="0"/>
              </a:rPr>
              <a:t>, </a:t>
            </a:r>
            <a:r>
              <a:rPr lang="en-US" sz="2800" u="sng" dirty="0">
                <a:solidFill>
                  <a:schemeClr val="bg1"/>
                </a:solidFill>
                <a:latin typeface="Century Gothic" panose="020B0502020202020204" pitchFamily="34" charset="0"/>
              </a:rPr>
              <a:t>George Stetson</a:t>
            </a:r>
            <a:r>
              <a:rPr lang="en-US" sz="2800" dirty="0">
                <a:solidFill>
                  <a:schemeClr val="bg1"/>
                </a:solidFill>
                <a:latin typeface="Century Gothic" panose="020B0502020202020204" pitchFamily="34" charset="0"/>
              </a:rPr>
              <a:t>, </a:t>
            </a:r>
            <a:r>
              <a:rPr lang="en-US" sz="2800" u="sng" dirty="0">
                <a:solidFill>
                  <a:schemeClr val="bg1"/>
                </a:solidFill>
                <a:latin typeface="Century Gothic" panose="020B0502020202020204" pitchFamily="34" charset="0"/>
              </a:rPr>
              <a:t>Hiram Edson</a:t>
            </a:r>
            <a:r>
              <a:rPr lang="en-US" sz="2800" dirty="0">
                <a:solidFill>
                  <a:schemeClr val="bg1"/>
                </a:solidFill>
                <a:latin typeface="Century Gothic" panose="020B0502020202020204" pitchFamily="34" charset="0"/>
              </a:rPr>
              <a:t>, and other </a:t>
            </a:r>
            <a:r>
              <a:rPr lang="en-US" sz="2800" dirty="0" err="1">
                <a:solidFill>
                  <a:schemeClr val="bg1"/>
                </a:solidFill>
                <a:latin typeface="Century Gothic" panose="020B0502020202020204" pitchFamily="34" charset="0"/>
              </a:rPr>
              <a:t>adventist</a:t>
            </a:r>
            <a:r>
              <a:rPr lang="en-US" sz="2800" dirty="0">
                <a:solidFill>
                  <a:schemeClr val="bg1"/>
                </a:solidFill>
                <a:latin typeface="Century Gothic" panose="020B0502020202020204" pitchFamily="34" charset="0"/>
              </a:rPr>
              <a:t> leaders, and groups like the </a:t>
            </a:r>
            <a:r>
              <a:rPr lang="en-US" sz="2800" b="1" u="sng" dirty="0">
                <a:solidFill>
                  <a:schemeClr val="bg1"/>
                </a:solidFill>
                <a:latin typeface="Century Gothic" panose="020B0502020202020204" pitchFamily="34" charset="0"/>
              </a:rPr>
              <a:t>Millerites</a:t>
            </a:r>
            <a:r>
              <a:rPr lang="en-US" sz="2800" dirty="0">
                <a:solidFill>
                  <a:schemeClr val="bg1"/>
                </a:solidFill>
                <a:latin typeface="Century Gothic" panose="020B0502020202020204" pitchFamily="34" charset="0"/>
              </a:rPr>
              <a:t> all influenced Russell’s theology.</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072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a:extLst>
              <a:ext uri="{FF2B5EF4-FFF2-40B4-BE49-F238E27FC236}">
                <a16:creationId xmlns:a16="http://schemas.microsoft.com/office/drawing/2014/main" id="{983E9C3E-8E79-6DA4-BBA6-458346D0DEAD}"/>
              </a:ext>
            </a:extLst>
          </p:cNvPr>
          <p:cNvSpPr>
            <a:spLocks noGrp="1" noChangeArrowheads="1"/>
          </p:cNvSpPr>
          <p:nvPr>
            <p:ph type="body" idx="1"/>
          </p:nvPr>
        </p:nvSpPr>
        <p:spPr/>
        <p:txBody>
          <a:bodyPr/>
          <a:lstStyle/>
          <a:p>
            <a:pPr marL="609600" indent="-609600" eaLnBrk="1" hangingPunct="1">
              <a:lnSpc>
                <a:spcPct val="150000"/>
              </a:lnSpc>
              <a:buFontTx/>
              <a:buAutoNum type="arabicPeriod"/>
              <a:defRPr/>
            </a:pPr>
            <a:r>
              <a:rPr lang="en-US" sz="3600" dirty="0">
                <a:solidFill>
                  <a:schemeClr val="bg1"/>
                </a:solidFill>
                <a:latin typeface="Century Gothic" panose="020B0502020202020204" pitchFamily="34" charset="0"/>
                <a:cs typeface="Times New Roman" panose="02020603050405020304" pitchFamily="18" charset="0"/>
              </a:rPr>
              <a:t>Rationalism </a:t>
            </a:r>
          </a:p>
          <a:p>
            <a:pPr marL="609600" indent="-609600" eaLnBrk="1" hangingPunct="1">
              <a:lnSpc>
                <a:spcPct val="150000"/>
              </a:lnSpc>
              <a:buFontTx/>
              <a:buAutoNum type="arabicPeriod"/>
              <a:defRPr/>
            </a:pPr>
            <a:r>
              <a:rPr lang="en-US" sz="3600" dirty="0">
                <a:solidFill>
                  <a:schemeClr val="bg1"/>
                </a:solidFill>
                <a:latin typeface="Century Gothic" panose="020B0502020202020204" pitchFamily="34" charset="0"/>
                <a:cs typeface="Times New Roman" panose="02020603050405020304" pitchFamily="18" charset="0"/>
              </a:rPr>
              <a:t>Adventism </a:t>
            </a:r>
          </a:p>
          <a:p>
            <a:pPr marL="609600" indent="-609600" eaLnBrk="1" hangingPunct="1">
              <a:lnSpc>
                <a:spcPct val="150000"/>
              </a:lnSpc>
              <a:buFontTx/>
              <a:buAutoNum type="arabicPeriod"/>
              <a:defRPr/>
            </a:pPr>
            <a:r>
              <a:rPr lang="en-US" sz="3600" dirty="0">
                <a:solidFill>
                  <a:schemeClr val="bg1"/>
                </a:solidFill>
                <a:latin typeface="Century Gothic" panose="020B0502020202020204" pitchFamily="34" charset="0"/>
                <a:cs typeface="Times New Roman" panose="02020603050405020304" pitchFamily="18" charset="0"/>
              </a:rPr>
              <a:t>Millenarianism</a:t>
            </a:r>
          </a:p>
          <a:p>
            <a:pPr marL="400050" lvl="1" indent="0" eaLnBrk="1" hangingPunct="1">
              <a:buNone/>
              <a:defRPr/>
            </a:pPr>
            <a:endParaRPr lang="en-US" sz="3600" dirty="0">
              <a:solidFill>
                <a:schemeClr val="bg1"/>
              </a:solidFill>
            </a:endParaRPr>
          </a:p>
          <a:p>
            <a:pPr marL="0" indent="0" eaLnBrk="1" hangingPunct="1">
              <a:buFontTx/>
              <a:buNone/>
              <a:defRPr/>
            </a:pPr>
            <a:endParaRPr lang="en-US" sz="4000" dirty="0">
              <a:solidFill>
                <a:schemeClr val="bg1"/>
              </a:solidFill>
              <a:latin typeface="Century Gothic" panose="020B0502020202020204" pitchFamily="34" charset="0"/>
              <a:cs typeface="Times New Roman" panose="02020603050405020304" pitchFamily="18" charset="0"/>
            </a:endParaRPr>
          </a:p>
          <a:p>
            <a:pPr marL="609600" indent="-609600" eaLnBrk="1" hangingPunct="1">
              <a:buFontTx/>
              <a:buAutoNum type="arabicPeriod"/>
              <a:defRPr/>
            </a:pPr>
            <a:endParaRPr lang="en-US" sz="4000" dirty="0">
              <a:solidFill>
                <a:schemeClr val="bg1"/>
              </a:solidFill>
              <a:latin typeface="Century Gothic" panose="020B0502020202020204" pitchFamily="34" charset="0"/>
              <a:cs typeface="Times New Roman" panose="02020603050405020304" pitchFamily="18" charset="0"/>
            </a:endParaRPr>
          </a:p>
        </p:txBody>
      </p:sp>
      <p:sp>
        <p:nvSpPr>
          <p:cNvPr id="38915" name="Rectangle 4">
            <a:extLst>
              <a:ext uri="{FF2B5EF4-FFF2-40B4-BE49-F238E27FC236}">
                <a16:creationId xmlns:a16="http://schemas.microsoft.com/office/drawing/2014/main" id="{665C48DE-829A-B6F4-E693-B30D9BB22D42}"/>
              </a:ext>
            </a:extLst>
          </p:cNvPr>
          <p:cNvSpPr>
            <a:spLocks noChangeArrowheads="1"/>
          </p:cNvSpPr>
          <p:nvPr/>
        </p:nvSpPr>
        <p:spPr bwMode="auto">
          <a:xfrm>
            <a:off x="0" y="38100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s-ES" sz="4800" b="1">
                <a:solidFill>
                  <a:srgbClr val="FFFFCC"/>
                </a:solidFill>
                <a:latin typeface="Bradley Hand ITC" panose="03070402050302030203" pitchFamily="66" charset="0"/>
              </a:rPr>
              <a:t>Influences on the WBTS</a:t>
            </a:r>
          </a:p>
          <a:p>
            <a:pPr algn="ctr" eaLnBrk="1" hangingPunct="1">
              <a:spcBef>
                <a:spcPct val="0"/>
              </a:spcBef>
              <a:buFontTx/>
              <a:buNone/>
            </a:pPr>
            <a:r>
              <a:rPr lang="en-US" altLang="es-ES" sz="4800" b="1">
                <a:solidFill>
                  <a:srgbClr val="FFFFCC"/>
                </a:solidFill>
                <a:latin typeface="Bradley Hand ITC" panose="03070402050302030203" pitchFamily="66" charset="0"/>
              </a:rPr>
              <a:t> – Jehovah’s Witnesses</a:t>
            </a: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091E589C-D6CC-74AA-9D2B-C9811A2AD901}"/>
              </a:ext>
            </a:extLst>
          </p:cNvPr>
          <p:cNvSpPr>
            <a:spLocks noGrp="1" noChangeArrowheads="1"/>
          </p:cNvSpPr>
          <p:nvPr>
            <p:ph type="title"/>
          </p:nvPr>
        </p:nvSpPr>
        <p:spPr>
          <a:xfrm>
            <a:off x="698500" y="0"/>
            <a:ext cx="7772400" cy="1143000"/>
          </a:xfrm>
        </p:spPr>
        <p:txBody>
          <a:bodyPr/>
          <a:lstStyle/>
          <a:p>
            <a:pPr marL="838200" indent="-838200" eaLnBrk="1" hangingPunct="1"/>
            <a:r>
              <a:rPr lang="en-US" altLang="es-ES" sz="7200" b="1" dirty="0">
                <a:solidFill>
                  <a:srgbClr val="FFFFCC"/>
                </a:solidFill>
                <a:latin typeface="Bradley Hand ITC" panose="03070402050302030203" pitchFamily="66" charset="0"/>
                <a:cs typeface="Times New Roman" panose="02020603050405020304" pitchFamily="18" charset="0"/>
              </a:rPr>
              <a:t>Millenarianism</a:t>
            </a:r>
            <a:endParaRPr lang="en-US" altLang="es-ES" sz="4000" b="1" dirty="0">
              <a:solidFill>
                <a:srgbClr val="FFFFCC"/>
              </a:solidFill>
              <a:latin typeface="Bradley Hand ITC" panose="03070402050302030203" pitchFamily="66" charset="0"/>
              <a:cs typeface="Times New Roman" panose="02020603050405020304" pitchFamily="18" charset="0"/>
            </a:endParaRPr>
          </a:p>
        </p:txBody>
      </p:sp>
      <p:sp>
        <p:nvSpPr>
          <p:cNvPr id="32771" name="Rectangle 3">
            <a:extLst>
              <a:ext uri="{FF2B5EF4-FFF2-40B4-BE49-F238E27FC236}">
                <a16:creationId xmlns:a16="http://schemas.microsoft.com/office/drawing/2014/main" id="{06211FF2-FEC4-4206-D6D8-2447C6F3F5D7}"/>
              </a:ext>
            </a:extLst>
          </p:cNvPr>
          <p:cNvSpPr>
            <a:spLocks noGrp="1" noChangeArrowheads="1"/>
          </p:cNvSpPr>
          <p:nvPr>
            <p:ph type="body" idx="1"/>
          </p:nvPr>
        </p:nvSpPr>
        <p:spPr>
          <a:xfrm>
            <a:off x="698500" y="1149531"/>
            <a:ext cx="8064500" cy="5486400"/>
          </a:xfrm>
        </p:spPr>
        <p:txBody>
          <a:bodyPr/>
          <a:lstStyle/>
          <a:p>
            <a:pPr eaLnBrk="1" hangingPunct="1">
              <a:defRPr/>
            </a:pPr>
            <a:r>
              <a:rPr lang="en-US" dirty="0">
                <a:solidFill>
                  <a:schemeClr val="bg1"/>
                </a:solidFill>
                <a:latin typeface="Century Gothic" panose="020B0502020202020204" pitchFamily="34" charset="0"/>
              </a:rPr>
              <a:t>Like the Millerites, </a:t>
            </a:r>
            <a:r>
              <a:rPr lang="en-US" b="1" dirty="0">
                <a:solidFill>
                  <a:schemeClr val="bg1"/>
                </a:solidFill>
                <a:latin typeface="Century Gothic" panose="020B0502020202020204" pitchFamily="34" charset="0"/>
              </a:rPr>
              <a:t>Jehovah’s Witnesses</a:t>
            </a:r>
            <a:r>
              <a:rPr lang="en-US" dirty="0">
                <a:solidFill>
                  <a:schemeClr val="bg1"/>
                </a:solidFill>
                <a:latin typeface="Century Gothic" panose="020B0502020202020204" pitchFamily="34" charset="0"/>
              </a:rPr>
              <a:t> have never shied away from </a:t>
            </a:r>
            <a:r>
              <a:rPr lang="en-US" u="sng" dirty="0">
                <a:solidFill>
                  <a:schemeClr val="bg1"/>
                </a:solidFill>
                <a:latin typeface="Century Gothic" panose="020B0502020202020204" pitchFamily="34" charset="0"/>
              </a:rPr>
              <a:t>making predictions </a:t>
            </a:r>
            <a:r>
              <a:rPr lang="en-US" dirty="0">
                <a:solidFill>
                  <a:schemeClr val="bg1"/>
                </a:solidFill>
                <a:latin typeface="Century Gothic" panose="020B0502020202020204" pitchFamily="34" charset="0"/>
              </a:rPr>
              <a:t>as to the advent of Armageddon and the return of the Lord—like the Millerites, they have been wrong every time.</a:t>
            </a:r>
          </a:p>
          <a:p>
            <a:pPr lvl="1" eaLnBrk="1" hangingPunct="1">
              <a:defRPr/>
            </a:pPr>
            <a:r>
              <a:rPr lang="en-US" sz="2000" dirty="0">
                <a:solidFill>
                  <a:schemeClr val="accent5">
                    <a:lumMod val="75000"/>
                  </a:schemeClr>
                </a:solidFill>
                <a:latin typeface="Century Gothic" panose="020B0502020202020204" pitchFamily="34" charset="0"/>
              </a:rPr>
              <a:t>See Matthew 24:36, 42ff; Mark 13:33; Acts 1:6–7;                 1 Thessalonians 5:1–3</a:t>
            </a:r>
          </a:p>
          <a:p>
            <a:pPr marL="457200" lvl="1" indent="0" eaLnBrk="1" hangingPunct="1">
              <a:buFontTx/>
              <a:buNone/>
              <a:defRPr/>
            </a:pPr>
            <a:endParaRPr lang="en-US" sz="2000" dirty="0">
              <a:solidFill>
                <a:schemeClr val="accent5">
                  <a:lumMod val="75000"/>
                </a:schemeClr>
              </a:solidFill>
              <a:latin typeface="Century Gothic" panose="020B0502020202020204" pitchFamily="34" charset="0"/>
            </a:endParaRPr>
          </a:p>
          <a:p>
            <a:pPr eaLnBrk="1" hangingPunct="1">
              <a:defRPr/>
            </a:pPr>
            <a:r>
              <a:rPr lang="en-US" dirty="0">
                <a:solidFill>
                  <a:schemeClr val="bg1"/>
                </a:solidFill>
                <a:latin typeface="Century Gothic" panose="020B0502020202020204" pitchFamily="34" charset="0"/>
              </a:rPr>
              <a:t>Russell also used a type/antitype hermeneutic that Miller had used.</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2771">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277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a:extLst>
              <a:ext uri="{FF2B5EF4-FFF2-40B4-BE49-F238E27FC236}">
                <a16:creationId xmlns:a16="http://schemas.microsoft.com/office/drawing/2014/main" id="{5D873EB5-9559-8FB6-CC8F-5972E62C5280}"/>
              </a:ext>
            </a:extLst>
          </p:cNvPr>
          <p:cNvSpPr>
            <a:spLocks noGrp="1" noChangeArrowheads="1"/>
          </p:cNvSpPr>
          <p:nvPr>
            <p:ph type="body" idx="1"/>
          </p:nvPr>
        </p:nvSpPr>
        <p:spPr>
          <a:xfrm>
            <a:off x="685800" y="1295400"/>
            <a:ext cx="7772400" cy="2743200"/>
          </a:xfrm>
        </p:spPr>
        <p:txBody>
          <a:bodyPr/>
          <a:lstStyle/>
          <a:p>
            <a:pPr marL="609600" indent="-609600" eaLnBrk="1" hangingPunct="1">
              <a:buFontTx/>
              <a:buAutoNum type="arabicPeriod"/>
            </a:pPr>
            <a:r>
              <a:rPr lang="en-US" altLang="es-ES" sz="3600">
                <a:solidFill>
                  <a:schemeClr val="bg1"/>
                </a:solidFill>
                <a:latin typeface="Century Gothic" panose="020B0502020202020204" pitchFamily="34" charset="0"/>
                <a:cs typeface="Times New Roman" panose="02020603050405020304" pitchFamily="18" charset="0"/>
              </a:rPr>
              <a:t>Non-traditional Religion</a:t>
            </a:r>
            <a:r>
              <a:rPr lang="en-US" altLang="es-ES" sz="3600">
                <a:solidFill>
                  <a:schemeClr val="bg1"/>
                </a:solidFill>
              </a:rPr>
              <a:t> </a:t>
            </a:r>
          </a:p>
        </p:txBody>
      </p:sp>
      <p:sp>
        <p:nvSpPr>
          <p:cNvPr id="5123" name="Rectangle 4">
            <a:extLst>
              <a:ext uri="{FF2B5EF4-FFF2-40B4-BE49-F238E27FC236}">
                <a16:creationId xmlns:a16="http://schemas.microsoft.com/office/drawing/2014/main" id="{60E6A5EF-CBEC-E56C-4C57-6160ABED882A}"/>
              </a:ext>
            </a:extLst>
          </p:cNvPr>
          <p:cNvSpPr>
            <a:spLocks noChangeArrowheads="1"/>
          </p:cNvSpPr>
          <p:nvPr/>
        </p:nvSpPr>
        <p:spPr bwMode="auto">
          <a:xfrm>
            <a:off x="0" y="38100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en-US" altLang="es-ES" sz="4800" b="1">
                <a:solidFill>
                  <a:srgbClr val="FFFFCC"/>
                </a:solidFill>
                <a:latin typeface="Bradley Hand ITC" panose="03070402050302030203" pitchFamily="66" charset="0"/>
              </a:rPr>
              <a:t>Influences on Mormonism (LDS)</a:t>
            </a: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a:extLst>
              <a:ext uri="{FF2B5EF4-FFF2-40B4-BE49-F238E27FC236}">
                <a16:creationId xmlns:a16="http://schemas.microsoft.com/office/drawing/2014/main" id="{A38F5944-6E0E-94A2-3D06-ABAF9E10635D}"/>
              </a:ext>
            </a:extLst>
          </p:cNvPr>
          <p:cNvSpPr>
            <a:spLocks noGrp="1" noChangeArrowheads="1"/>
          </p:cNvSpPr>
          <p:nvPr>
            <p:ph type="body" idx="1"/>
          </p:nvPr>
        </p:nvSpPr>
        <p:spPr/>
        <p:txBody>
          <a:bodyPr/>
          <a:lstStyle/>
          <a:p>
            <a:pPr marL="609600" indent="-609600" eaLnBrk="1" hangingPunct="1">
              <a:buFontTx/>
              <a:buAutoNum type="arabicPeriod"/>
            </a:pPr>
            <a:r>
              <a:rPr lang="en-US" altLang="es-ES" sz="3600" dirty="0">
                <a:solidFill>
                  <a:schemeClr val="bg1"/>
                </a:solidFill>
                <a:latin typeface="Century Gothic" panose="020B0502020202020204" pitchFamily="34" charset="0"/>
                <a:cs typeface="Times New Roman" panose="02020603050405020304" pitchFamily="18" charset="0"/>
              </a:rPr>
              <a:t>Rationalism </a:t>
            </a:r>
          </a:p>
          <a:p>
            <a:pPr marL="609600" indent="-609600" eaLnBrk="1" hangingPunct="1">
              <a:buFontTx/>
              <a:buAutoNum type="arabicPeriod"/>
            </a:pPr>
            <a:r>
              <a:rPr lang="en-US" altLang="es-ES" sz="3600" dirty="0">
                <a:solidFill>
                  <a:schemeClr val="bg1"/>
                </a:solidFill>
                <a:latin typeface="Century Gothic" panose="020B0502020202020204" pitchFamily="34" charset="0"/>
                <a:cs typeface="Times New Roman" panose="02020603050405020304" pitchFamily="18" charset="0"/>
              </a:rPr>
              <a:t>Adventism </a:t>
            </a:r>
          </a:p>
          <a:p>
            <a:pPr marL="609600" indent="-609600" eaLnBrk="1" hangingPunct="1">
              <a:buFontTx/>
              <a:buAutoNum type="arabicPeriod"/>
            </a:pPr>
            <a:r>
              <a:rPr lang="en-US" altLang="es-ES" sz="3600" dirty="0">
                <a:solidFill>
                  <a:schemeClr val="bg1"/>
                </a:solidFill>
                <a:latin typeface="Century Gothic" panose="020B0502020202020204" pitchFamily="34" charset="0"/>
                <a:cs typeface="Times New Roman" panose="02020603050405020304" pitchFamily="18" charset="0"/>
              </a:rPr>
              <a:t>Millenarianism </a:t>
            </a:r>
          </a:p>
          <a:p>
            <a:pPr marL="609600" indent="-609600" eaLnBrk="1" hangingPunct="1">
              <a:buFontTx/>
              <a:buAutoNum type="arabicPeriod"/>
            </a:pPr>
            <a:r>
              <a:rPr lang="en-US" altLang="es-ES" sz="3600" dirty="0">
                <a:solidFill>
                  <a:schemeClr val="bg1"/>
                </a:solidFill>
                <a:latin typeface="Century Gothic" panose="020B0502020202020204" pitchFamily="34" charset="0"/>
                <a:cs typeface="Times New Roman" panose="02020603050405020304" pitchFamily="18" charset="0"/>
              </a:rPr>
              <a:t>Belief in an invisible return of Christ </a:t>
            </a:r>
          </a:p>
          <a:p>
            <a:pPr marL="609600" indent="-609600" eaLnBrk="1" hangingPunct="1">
              <a:buFontTx/>
              <a:buAutoNum type="arabicPeriod"/>
            </a:pPr>
            <a:endParaRPr lang="en-US" altLang="es-ES" sz="3600" dirty="0">
              <a:solidFill>
                <a:schemeClr val="bg1"/>
              </a:solidFill>
              <a:latin typeface="Century Gothic" panose="020B0502020202020204" pitchFamily="34" charset="0"/>
              <a:cs typeface="Times New Roman" panose="02020603050405020304" pitchFamily="18" charset="0"/>
            </a:endParaRPr>
          </a:p>
        </p:txBody>
      </p:sp>
      <p:sp>
        <p:nvSpPr>
          <p:cNvPr id="40963" name="Rectangle 4">
            <a:extLst>
              <a:ext uri="{FF2B5EF4-FFF2-40B4-BE49-F238E27FC236}">
                <a16:creationId xmlns:a16="http://schemas.microsoft.com/office/drawing/2014/main" id="{8AB977C8-3190-EB9B-B31A-D01BD1394909}"/>
              </a:ext>
            </a:extLst>
          </p:cNvPr>
          <p:cNvSpPr>
            <a:spLocks noChangeArrowheads="1"/>
          </p:cNvSpPr>
          <p:nvPr/>
        </p:nvSpPr>
        <p:spPr bwMode="auto">
          <a:xfrm>
            <a:off x="0" y="38100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s-ES" sz="4800" b="1">
                <a:solidFill>
                  <a:srgbClr val="FFFFCC"/>
                </a:solidFill>
                <a:latin typeface="Bradley Hand ITC" panose="03070402050302030203" pitchFamily="66" charset="0"/>
              </a:rPr>
              <a:t>Influences on the WBTS</a:t>
            </a:r>
          </a:p>
          <a:p>
            <a:pPr algn="ctr" eaLnBrk="1" hangingPunct="1">
              <a:spcBef>
                <a:spcPct val="0"/>
              </a:spcBef>
              <a:buFontTx/>
              <a:buNone/>
            </a:pPr>
            <a:r>
              <a:rPr lang="en-US" altLang="es-ES" sz="4800" b="1">
                <a:solidFill>
                  <a:srgbClr val="FFFFCC"/>
                </a:solidFill>
                <a:latin typeface="Bradley Hand ITC" panose="03070402050302030203" pitchFamily="66" charset="0"/>
              </a:rPr>
              <a:t> – Jehovah’s Witnesses</a:t>
            </a: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030079F8-6318-4C11-8FB5-37071A1F45FB}"/>
              </a:ext>
            </a:extLst>
          </p:cNvPr>
          <p:cNvSpPr>
            <a:spLocks noGrp="1" noChangeArrowheads="1"/>
          </p:cNvSpPr>
          <p:nvPr>
            <p:ph type="title"/>
          </p:nvPr>
        </p:nvSpPr>
        <p:spPr>
          <a:xfrm>
            <a:off x="685800" y="228600"/>
            <a:ext cx="7772400" cy="1143000"/>
          </a:xfrm>
        </p:spPr>
        <p:txBody>
          <a:bodyPr/>
          <a:lstStyle/>
          <a:p>
            <a:pPr eaLnBrk="1" hangingPunct="1"/>
            <a:r>
              <a:rPr lang="en-US" altLang="es-ES" b="1" dirty="0">
                <a:solidFill>
                  <a:srgbClr val="FFFFCC"/>
                </a:solidFill>
                <a:latin typeface="Bradley Hand ITC" panose="03070402050302030203" pitchFamily="66" charset="0"/>
              </a:rPr>
              <a:t>Belief in an Invisible </a:t>
            </a:r>
            <a:br>
              <a:rPr lang="en-US" altLang="es-ES" b="1" dirty="0">
                <a:solidFill>
                  <a:srgbClr val="FFFFCC"/>
                </a:solidFill>
                <a:latin typeface="Bradley Hand ITC" panose="03070402050302030203" pitchFamily="66" charset="0"/>
              </a:rPr>
            </a:br>
            <a:r>
              <a:rPr lang="en-US" altLang="es-ES" b="1" dirty="0">
                <a:solidFill>
                  <a:srgbClr val="FFFFCC"/>
                </a:solidFill>
                <a:latin typeface="Bradley Hand ITC" panose="03070402050302030203" pitchFamily="66" charset="0"/>
              </a:rPr>
              <a:t>Return of Christ</a:t>
            </a:r>
          </a:p>
        </p:txBody>
      </p:sp>
      <p:sp>
        <p:nvSpPr>
          <p:cNvPr id="35843" name="Rectangle 3">
            <a:extLst>
              <a:ext uri="{FF2B5EF4-FFF2-40B4-BE49-F238E27FC236}">
                <a16:creationId xmlns:a16="http://schemas.microsoft.com/office/drawing/2014/main" id="{937EB5FE-F9A0-BE23-F885-8FEDD447AF8C}"/>
              </a:ext>
            </a:extLst>
          </p:cNvPr>
          <p:cNvSpPr>
            <a:spLocks noGrp="1" noChangeArrowheads="1"/>
          </p:cNvSpPr>
          <p:nvPr>
            <p:ph type="body" idx="1"/>
          </p:nvPr>
        </p:nvSpPr>
        <p:spPr>
          <a:xfrm>
            <a:off x="685800" y="1447800"/>
            <a:ext cx="7772400" cy="4114800"/>
          </a:xfrm>
        </p:spPr>
        <p:txBody>
          <a:bodyPr/>
          <a:lstStyle/>
          <a:p>
            <a:pPr eaLnBrk="1" hangingPunct="1"/>
            <a:r>
              <a:rPr lang="en-US" altLang="es-ES" dirty="0">
                <a:solidFill>
                  <a:schemeClr val="bg1"/>
                </a:solidFill>
                <a:latin typeface="Century Gothic" panose="020B0502020202020204" pitchFamily="34" charset="0"/>
              </a:rPr>
              <a:t>Based on the “revelation” of </a:t>
            </a:r>
            <a:r>
              <a:rPr lang="en-US" altLang="es-ES" u="sng" dirty="0">
                <a:solidFill>
                  <a:schemeClr val="bg1"/>
                </a:solidFill>
                <a:latin typeface="Century Gothic" panose="020B0502020202020204" pitchFamily="34" charset="0"/>
              </a:rPr>
              <a:t>Hiram Edson</a:t>
            </a:r>
            <a:r>
              <a:rPr lang="en-US" altLang="es-ES" dirty="0">
                <a:solidFill>
                  <a:schemeClr val="bg1"/>
                </a:solidFill>
                <a:latin typeface="Century Gothic" panose="020B0502020202020204" pitchFamily="34" charset="0"/>
              </a:rPr>
              <a:t> (</a:t>
            </a:r>
            <a:r>
              <a:rPr lang="en-US" altLang="es-ES" u="sng" dirty="0">
                <a:solidFill>
                  <a:schemeClr val="bg1"/>
                </a:solidFill>
                <a:latin typeface="Century Gothic" panose="020B0502020202020204" pitchFamily="34" charset="0"/>
              </a:rPr>
              <a:t>10-23-1844</a:t>
            </a:r>
            <a:r>
              <a:rPr lang="en-US" altLang="es-ES" dirty="0">
                <a:solidFill>
                  <a:schemeClr val="bg1"/>
                </a:solidFill>
                <a:latin typeface="Century Gothic" panose="020B0502020202020204" pitchFamily="34" charset="0"/>
              </a:rPr>
              <a:t>) insisted upon an invisible return of Christ preceding Armageddon.</a:t>
            </a:r>
          </a:p>
          <a:p>
            <a:pPr eaLnBrk="1" hangingPunct="1"/>
            <a:endParaRPr lang="en-US" altLang="es-ES" dirty="0">
              <a:solidFill>
                <a:schemeClr val="bg1"/>
              </a:solidFill>
              <a:latin typeface="Century Gothic" panose="020B0502020202020204" pitchFamily="34" charset="0"/>
            </a:endParaRPr>
          </a:p>
          <a:p>
            <a:pPr eaLnBrk="1" hangingPunct="1"/>
            <a:r>
              <a:rPr lang="en-US" altLang="es-ES" dirty="0">
                <a:solidFill>
                  <a:schemeClr val="bg1"/>
                </a:solidFill>
                <a:latin typeface="Century Gothic" panose="020B0502020202020204" pitchFamily="34" charset="0"/>
              </a:rPr>
              <a:t>Like </a:t>
            </a:r>
            <a:r>
              <a:rPr lang="en-US" altLang="es-ES" u="sng" dirty="0">
                <a:solidFill>
                  <a:schemeClr val="bg1"/>
                </a:solidFill>
                <a:latin typeface="Century Gothic" panose="020B0502020202020204" pitchFamily="34" charset="0"/>
              </a:rPr>
              <a:t>Nelson H. Barbour</a:t>
            </a:r>
            <a:r>
              <a:rPr lang="en-US" altLang="es-ES" dirty="0">
                <a:solidFill>
                  <a:schemeClr val="bg1"/>
                </a:solidFill>
                <a:latin typeface="Century Gothic" panose="020B0502020202020204" pitchFamily="34" charset="0"/>
              </a:rPr>
              <a:t> Russell taught that the Lord’s invisible “</a:t>
            </a:r>
            <a:r>
              <a:rPr lang="en-US" altLang="es-ES" b="1" u="sng" dirty="0">
                <a:solidFill>
                  <a:schemeClr val="bg1"/>
                </a:solidFill>
                <a:latin typeface="Century Gothic" panose="020B0502020202020204" pitchFamily="34" charset="0"/>
              </a:rPr>
              <a:t>second presence</a:t>
            </a:r>
            <a:r>
              <a:rPr lang="en-US" altLang="es-ES" dirty="0">
                <a:solidFill>
                  <a:schemeClr val="bg1"/>
                </a:solidFill>
                <a:latin typeface="Century Gothic" panose="020B0502020202020204" pitchFamily="34" charset="0"/>
              </a:rPr>
              <a:t>” had begun in </a:t>
            </a:r>
            <a:r>
              <a:rPr lang="en-US" altLang="es-ES" u="sng" dirty="0">
                <a:solidFill>
                  <a:schemeClr val="bg1"/>
                </a:solidFill>
                <a:latin typeface="Century Gothic" panose="020B0502020202020204" pitchFamily="34" charset="0"/>
              </a:rPr>
              <a:t>1874</a:t>
            </a:r>
            <a:r>
              <a:rPr lang="en-US" altLang="es-ES" dirty="0">
                <a:solidFill>
                  <a:schemeClr val="bg1"/>
                </a:solidFill>
                <a:latin typeface="Century Gothic" panose="020B0502020202020204" pitchFamily="34" charset="0"/>
              </a:rPr>
              <a:t>.  Today JWs say it began in </a:t>
            </a:r>
            <a:r>
              <a:rPr lang="en-US" altLang="es-ES" u="sng" dirty="0">
                <a:solidFill>
                  <a:schemeClr val="bg1"/>
                </a:solidFill>
                <a:latin typeface="Century Gothic" panose="020B0502020202020204" pitchFamily="34" charset="0"/>
              </a:rPr>
              <a:t>1914</a:t>
            </a:r>
            <a:r>
              <a:rPr lang="en-US" altLang="es-ES" dirty="0">
                <a:solidFill>
                  <a:schemeClr val="bg1"/>
                </a:solidFill>
                <a:latin typeface="Century Gothic" panose="020B0502020202020204" pitchFamily="34"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58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a:extLst>
              <a:ext uri="{FF2B5EF4-FFF2-40B4-BE49-F238E27FC236}">
                <a16:creationId xmlns:a16="http://schemas.microsoft.com/office/drawing/2014/main" id="{4639C484-CB26-7F7C-8047-49511B0BC1B8}"/>
              </a:ext>
            </a:extLst>
          </p:cNvPr>
          <p:cNvSpPr>
            <a:spLocks noGrp="1" noChangeArrowheads="1"/>
          </p:cNvSpPr>
          <p:nvPr>
            <p:ph type="body" idx="1"/>
          </p:nvPr>
        </p:nvSpPr>
        <p:spPr>
          <a:xfrm>
            <a:off x="533400" y="2057400"/>
            <a:ext cx="7772400" cy="4114800"/>
          </a:xfrm>
        </p:spPr>
        <p:txBody>
          <a:bodyPr/>
          <a:lstStyle/>
          <a:p>
            <a:pPr marL="609600" indent="-609600" eaLnBrk="1" hangingPunct="1">
              <a:buFontTx/>
              <a:buAutoNum type="arabicPeriod"/>
            </a:pPr>
            <a:r>
              <a:rPr lang="en-US" altLang="es-ES" sz="3600">
                <a:solidFill>
                  <a:schemeClr val="bg1"/>
                </a:solidFill>
                <a:latin typeface="Century Gothic" panose="020B0502020202020204" pitchFamily="34" charset="0"/>
                <a:cs typeface="Times New Roman" panose="02020603050405020304" pitchFamily="18" charset="0"/>
              </a:rPr>
              <a:t>Rationalism </a:t>
            </a:r>
          </a:p>
          <a:p>
            <a:pPr marL="609600" indent="-609600" eaLnBrk="1" hangingPunct="1">
              <a:buFontTx/>
              <a:buAutoNum type="arabicPeriod"/>
            </a:pPr>
            <a:r>
              <a:rPr lang="en-US" altLang="es-ES" sz="3600">
                <a:solidFill>
                  <a:schemeClr val="bg1"/>
                </a:solidFill>
                <a:latin typeface="Century Gothic" panose="020B0502020202020204" pitchFamily="34" charset="0"/>
                <a:cs typeface="Times New Roman" panose="02020603050405020304" pitchFamily="18" charset="0"/>
              </a:rPr>
              <a:t>Adventism </a:t>
            </a:r>
          </a:p>
          <a:p>
            <a:pPr marL="609600" indent="-609600" eaLnBrk="1" hangingPunct="1">
              <a:buFontTx/>
              <a:buAutoNum type="arabicPeriod"/>
            </a:pPr>
            <a:r>
              <a:rPr lang="en-US" altLang="es-ES" sz="3600">
                <a:solidFill>
                  <a:schemeClr val="bg1"/>
                </a:solidFill>
                <a:latin typeface="Century Gothic" panose="020B0502020202020204" pitchFamily="34" charset="0"/>
                <a:cs typeface="Times New Roman" panose="02020603050405020304" pitchFamily="18" charset="0"/>
              </a:rPr>
              <a:t>Millenarianism </a:t>
            </a:r>
          </a:p>
          <a:p>
            <a:pPr marL="609600" indent="-609600" eaLnBrk="1" hangingPunct="1">
              <a:buFontTx/>
              <a:buAutoNum type="arabicPeriod"/>
            </a:pPr>
            <a:r>
              <a:rPr lang="en-US" altLang="es-ES" sz="3600">
                <a:solidFill>
                  <a:schemeClr val="bg1"/>
                </a:solidFill>
                <a:latin typeface="Century Gothic" panose="020B0502020202020204" pitchFamily="34" charset="0"/>
                <a:cs typeface="Times New Roman" panose="02020603050405020304" pitchFamily="18" charset="0"/>
              </a:rPr>
              <a:t>Belief in an invisible return of Christ </a:t>
            </a:r>
          </a:p>
          <a:p>
            <a:pPr marL="609600" indent="-609600" eaLnBrk="1" hangingPunct="1">
              <a:buFontTx/>
              <a:buAutoNum type="arabicPeriod"/>
            </a:pPr>
            <a:r>
              <a:rPr lang="en-US" altLang="es-ES" sz="3600">
                <a:solidFill>
                  <a:schemeClr val="bg1"/>
                </a:solidFill>
                <a:latin typeface="Century Gothic" panose="020B0502020202020204" pitchFamily="34" charset="0"/>
                <a:cs typeface="Times New Roman" panose="02020603050405020304" pitchFamily="18" charset="0"/>
              </a:rPr>
              <a:t>Unitarianism </a:t>
            </a:r>
          </a:p>
          <a:p>
            <a:pPr marL="1009650" lvl="1" indent="-609600" eaLnBrk="1" hangingPunct="1"/>
            <a:r>
              <a:rPr lang="en-US" altLang="es-ES" sz="3600">
                <a:solidFill>
                  <a:schemeClr val="bg1"/>
                </a:solidFill>
              </a:rPr>
              <a:t>Unitarismus</a:t>
            </a:r>
          </a:p>
          <a:p>
            <a:pPr marL="609600" indent="-609600" eaLnBrk="1" hangingPunct="1">
              <a:buFontTx/>
              <a:buAutoNum type="arabicPeriod"/>
            </a:pPr>
            <a:endParaRPr lang="en-US" altLang="es-ES" sz="3600">
              <a:solidFill>
                <a:schemeClr val="bg1"/>
              </a:solidFill>
              <a:latin typeface="Century Gothic" panose="020B0502020202020204" pitchFamily="34" charset="0"/>
              <a:cs typeface="Times New Roman" panose="02020603050405020304" pitchFamily="18" charset="0"/>
            </a:endParaRPr>
          </a:p>
        </p:txBody>
      </p:sp>
      <p:sp>
        <p:nvSpPr>
          <p:cNvPr id="43011" name="Rectangle 4">
            <a:extLst>
              <a:ext uri="{FF2B5EF4-FFF2-40B4-BE49-F238E27FC236}">
                <a16:creationId xmlns:a16="http://schemas.microsoft.com/office/drawing/2014/main" id="{DAEF5D69-F50D-797E-7A3A-28C507EA3B94}"/>
              </a:ext>
            </a:extLst>
          </p:cNvPr>
          <p:cNvSpPr>
            <a:spLocks noChangeArrowheads="1"/>
          </p:cNvSpPr>
          <p:nvPr/>
        </p:nvSpPr>
        <p:spPr bwMode="auto">
          <a:xfrm>
            <a:off x="0" y="38100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s-ES" sz="4800" b="1" dirty="0">
                <a:solidFill>
                  <a:srgbClr val="FFFFCC"/>
                </a:solidFill>
                <a:latin typeface="Bradley Hand ITC" panose="03070402050302030203" pitchFamily="66" charset="0"/>
              </a:rPr>
              <a:t>Influences on the WBTS</a:t>
            </a:r>
          </a:p>
          <a:p>
            <a:pPr algn="ctr" eaLnBrk="1" hangingPunct="1">
              <a:spcBef>
                <a:spcPct val="0"/>
              </a:spcBef>
              <a:buFontTx/>
              <a:buNone/>
            </a:pPr>
            <a:r>
              <a:rPr lang="en-US" altLang="es-ES" sz="4800" b="1" dirty="0">
                <a:solidFill>
                  <a:srgbClr val="FFFFCC"/>
                </a:solidFill>
                <a:latin typeface="Bradley Hand ITC" panose="03070402050302030203" pitchFamily="66" charset="0"/>
              </a:rPr>
              <a:t> – Jehovah’s Witnesses</a:t>
            </a:r>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1026">
            <a:extLst>
              <a:ext uri="{FF2B5EF4-FFF2-40B4-BE49-F238E27FC236}">
                <a16:creationId xmlns:a16="http://schemas.microsoft.com/office/drawing/2014/main" id="{8B3DD4C1-1BEB-00D3-1069-2B5ADE139AFB}"/>
              </a:ext>
            </a:extLst>
          </p:cNvPr>
          <p:cNvSpPr>
            <a:spLocks noGrp="1" noChangeArrowheads="1"/>
          </p:cNvSpPr>
          <p:nvPr>
            <p:ph type="title"/>
          </p:nvPr>
        </p:nvSpPr>
        <p:spPr>
          <a:xfrm>
            <a:off x="609600" y="152400"/>
            <a:ext cx="7772400" cy="1143000"/>
          </a:xfrm>
        </p:spPr>
        <p:txBody>
          <a:bodyPr/>
          <a:lstStyle/>
          <a:p>
            <a:pPr eaLnBrk="1" hangingPunct="1"/>
            <a:r>
              <a:rPr lang="en-US" altLang="es-ES" sz="6600" b="1" dirty="0">
                <a:solidFill>
                  <a:srgbClr val="FFFFCC"/>
                </a:solidFill>
                <a:latin typeface="Bradley Hand ITC" panose="03070402050302030203" pitchFamily="66" charset="0"/>
              </a:rPr>
              <a:t>Unitarianism</a:t>
            </a:r>
            <a:endParaRPr lang="en-US" altLang="es-ES" sz="4000" b="1" dirty="0">
              <a:solidFill>
                <a:srgbClr val="FFFFCC"/>
              </a:solidFill>
              <a:latin typeface="Bradley Hand ITC" panose="03070402050302030203" pitchFamily="66" charset="0"/>
            </a:endParaRPr>
          </a:p>
        </p:txBody>
      </p:sp>
      <p:sp>
        <p:nvSpPr>
          <p:cNvPr id="37891" name="Rectangle 1027">
            <a:extLst>
              <a:ext uri="{FF2B5EF4-FFF2-40B4-BE49-F238E27FC236}">
                <a16:creationId xmlns:a16="http://schemas.microsoft.com/office/drawing/2014/main" id="{39B7FCB7-106E-84A4-8C2F-99320AF11867}"/>
              </a:ext>
            </a:extLst>
          </p:cNvPr>
          <p:cNvSpPr>
            <a:spLocks noGrp="1" noChangeArrowheads="1"/>
          </p:cNvSpPr>
          <p:nvPr>
            <p:ph type="body" idx="1"/>
          </p:nvPr>
        </p:nvSpPr>
        <p:spPr>
          <a:xfrm>
            <a:off x="762000" y="1143000"/>
            <a:ext cx="7772400" cy="4114800"/>
          </a:xfrm>
        </p:spPr>
        <p:txBody>
          <a:bodyPr/>
          <a:lstStyle/>
          <a:p>
            <a:pPr eaLnBrk="1" hangingPunct="1">
              <a:lnSpc>
                <a:spcPct val="90000"/>
              </a:lnSpc>
            </a:pPr>
            <a:r>
              <a:rPr lang="en-US" altLang="es-ES" sz="2800" dirty="0">
                <a:solidFill>
                  <a:schemeClr val="bg1"/>
                </a:solidFill>
                <a:latin typeface="Century Gothic" panose="020B0502020202020204" pitchFamily="34" charset="0"/>
              </a:rPr>
              <a:t>Unitarians have struggled to enunciate a theology that is “</a:t>
            </a:r>
            <a:r>
              <a:rPr lang="en-US" altLang="es-ES" sz="2800" dirty="0">
                <a:solidFill>
                  <a:srgbClr val="FFFFCC"/>
                </a:solidFill>
                <a:latin typeface="Century Gothic" panose="020B0502020202020204" pitchFamily="34" charset="0"/>
              </a:rPr>
              <a:t>rational</a:t>
            </a:r>
            <a:r>
              <a:rPr lang="en-US" altLang="es-ES" sz="2800" dirty="0">
                <a:solidFill>
                  <a:schemeClr val="bg1"/>
                </a:solidFill>
                <a:latin typeface="Century Gothic" panose="020B0502020202020204" pitchFamily="34" charset="0"/>
              </a:rPr>
              <a:t>.”  </a:t>
            </a:r>
            <a:r>
              <a:rPr lang="en-US" altLang="es-ES" sz="2800" dirty="0">
                <a:solidFill>
                  <a:srgbClr val="FF9F9F"/>
                </a:solidFill>
                <a:latin typeface="Century Gothic" panose="020B0502020202020204" pitchFamily="34" charset="0"/>
              </a:rPr>
              <a:t>Accordingly they reject the Trinity and the deity of Christ</a:t>
            </a:r>
            <a:r>
              <a:rPr lang="en-US" altLang="es-ES" sz="2800" dirty="0">
                <a:solidFill>
                  <a:schemeClr val="bg1"/>
                </a:solidFill>
                <a:latin typeface="Century Gothic" panose="020B0502020202020204" pitchFamily="34" charset="0"/>
              </a:rPr>
              <a:t>.</a:t>
            </a:r>
          </a:p>
          <a:p>
            <a:pPr eaLnBrk="1" hangingPunct="1">
              <a:lnSpc>
                <a:spcPct val="90000"/>
              </a:lnSpc>
            </a:pPr>
            <a:endParaRPr lang="en-US" altLang="es-ES" sz="2800" dirty="0">
              <a:solidFill>
                <a:schemeClr val="bg1"/>
              </a:solidFill>
              <a:latin typeface="Century Gothic" panose="020B0502020202020204" pitchFamily="34" charset="0"/>
            </a:endParaRPr>
          </a:p>
          <a:p>
            <a:pPr eaLnBrk="1" hangingPunct="1">
              <a:lnSpc>
                <a:spcPct val="90000"/>
              </a:lnSpc>
            </a:pPr>
            <a:r>
              <a:rPr lang="en-US" altLang="es-ES" sz="2800" b="1" dirty="0">
                <a:solidFill>
                  <a:schemeClr val="bg1"/>
                </a:solidFill>
                <a:latin typeface="Century Gothic" panose="020B0502020202020204" pitchFamily="34" charset="0"/>
              </a:rPr>
              <a:t>George Stetson </a:t>
            </a:r>
            <a:r>
              <a:rPr lang="en-US" altLang="es-ES" sz="2800" dirty="0">
                <a:solidFill>
                  <a:schemeClr val="bg1"/>
                </a:solidFill>
                <a:latin typeface="Century Gothic" panose="020B0502020202020204" pitchFamily="34" charset="0"/>
              </a:rPr>
              <a:t>is credited with introducing Russell to these ideas.</a:t>
            </a:r>
          </a:p>
          <a:p>
            <a:pPr eaLnBrk="1" hangingPunct="1">
              <a:lnSpc>
                <a:spcPct val="90000"/>
              </a:lnSpc>
            </a:pPr>
            <a:endParaRPr lang="en-US" altLang="es-ES" sz="2800" dirty="0">
              <a:solidFill>
                <a:schemeClr val="bg1"/>
              </a:solidFill>
              <a:latin typeface="Century Gothic" panose="020B0502020202020204" pitchFamily="34" charset="0"/>
            </a:endParaRPr>
          </a:p>
          <a:p>
            <a:pPr eaLnBrk="1" hangingPunct="1">
              <a:lnSpc>
                <a:spcPct val="90000"/>
              </a:lnSpc>
            </a:pPr>
            <a:r>
              <a:rPr lang="en-US" altLang="es-ES" sz="2800" dirty="0">
                <a:solidFill>
                  <a:schemeClr val="bg1"/>
                </a:solidFill>
                <a:latin typeface="Century Gothic" panose="020B0502020202020204" pitchFamily="34" charset="0"/>
              </a:rPr>
              <a:t>JWs today teach that believing in the Trinity leads one to accept “</a:t>
            </a:r>
            <a:r>
              <a:rPr lang="en-US" altLang="es-ES" sz="2800" dirty="0">
                <a:solidFill>
                  <a:srgbClr val="FF9F9F"/>
                </a:solidFill>
                <a:latin typeface="Century Gothic" panose="020B0502020202020204" pitchFamily="34" charset="0"/>
              </a:rPr>
              <a:t>a freakish-looking, three-headed God</a:t>
            </a:r>
            <a:r>
              <a:rPr lang="en-US" altLang="es-ES" sz="2800" dirty="0">
                <a:solidFill>
                  <a:schemeClr val="bg1"/>
                </a:solidFill>
                <a:latin typeface="Century Gothic" panose="020B0502020202020204" pitchFamily="34" charset="0"/>
              </a:rPr>
              <a:t>” (</a:t>
            </a:r>
            <a:r>
              <a:rPr lang="en-US" altLang="es-ES" sz="2800" i="1" dirty="0">
                <a:solidFill>
                  <a:schemeClr val="bg1"/>
                </a:solidFill>
                <a:latin typeface="Century Gothic" panose="020B0502020202020204" pitchFamily="34" charset="0"/>
              </a:rPr>
              <a:t>Let God Be True</a:t>
            </a:r>
            <a:r>
              <a:rPr lang="en-US" altLang="es-ES" sz="2800" dirty="0">
                <a:solidFill>
                  <a:schemeClr val="bg1"/>
                </a:solidFill>
                <a:latin typeface="Century Gothic" panose="020B0502020202020204" pitchFamily="34" charset="0"/>
              </a:rPr>
              <a:t>, 83) and that Jesus is “</a:t>
            </a:r>
            <a:r>
              <a:rPr lang="en-US" altLang="es-ES" sz="2800" dirty="0">
                <a:solidFill>
                  <a:srgbClr val="FF9F9F"/>
                </a:solidFill>
                <a:latin typeface="Century Gothic" panose="020B0502020202020204" pitchFamily="34" charset="0"/>
              </a:rPr>
              <a:t>a god</a:t>
            </a:r>
            <a:r>
              <a:rPr lang="en-US" altLang="es-ES" sz="2800" dirty="0">
                <a:solidFill>
                  <a:schemeClr val="bg1"/>
                </a:solidFill>
                <a:latin typeface="Century Gothic" panose="020B0502020202020204" pitchFamily="34" charset="0"/>
              </a:rPr>
              <a:t>” (Jn 1:1 </a:t>
            </a:r>
            <a:r>
              <a:rPr lang="en-US" altLang="es-ES" sz="2800" i="1" dirty="0">
                <a:solidFill>
                  <a:schemeClr val="bg1"/>
                </a:solidFill>
                <a:latin typeface="Century Gothic" panose="020B0502020202020204" pitchFamily="34" charset="0"/>
              </a:rPr>
              <a:t>New World Translation </a:t>
            </a:r>
            <a:r>
              <a:rPr lang="en-US" altLang="es-ES" sz="2800" dirty="0">
                <a:solidFill>
                  <a:schemeClr val="bg1"/>
                </a:solidFill>
                <a:latin typeface="Century Gothic" panose="020B0502020202020204" pitchFamily="34" charset="0"/>
              </a:rPr>
              <a:t>[NWT]).</a:t>
            </a:r>
          </a:p>
          <a:p>
            <a:pPr eaLnBrk="1" hangingPunct="1">
              <a:lnSpc>
                <a:spcPct val="90000"/>
              </a:lnSpc>
            </a:pPr>
            <a:endParaRPr lang="en-US" altLang="es-ES" sz="2800" dirty="0">
              <a:solidFill>
                <a:schemeClr val="bg1"/>
              </a:solidFill>
              <a:latin typeface="Century Gothic" panose="020B0502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789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78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a:extLst>
              <a:ext uri="{FF2B5EF4-FFF2-40B4-BE49-F238E27FC236}">
                <a16:creationId xmlns:a16="http://schemas.microsoft.com/office/drawing/2014/main" id="{1746938B-E88A-21C5-B668-E79198A84029}"/>
              </a:ext>
            </a:extLst>
          </p:cNvPr>
          <p:cNvSpPr>
            <a:spLocks noGrp="1" noChangeArrowheads="1"/>
          </p:cNvSpPr>
          <p:nvPr>
            <p:ph type="body" idx="1"/>
          </p:nvPr>
        </p:nvSpPr>
        <p:spPr/>
        <p:txBody>
          <a:bodyPr/>
          <a:lstStyle/>
          <a:p>
            <a:pPr marL="609600" indent="-609600" eaLnBrk="1" hangingPunct="1">
              <a:lnSpc>
                <a:spcPct val="90000"/>
              </a:lnSpc>
              <a:buFontTx/>
              <a:buAutoNum type="arabicPeriod"/>
            </a:pPr>
            <a:r>
              <a:rPr lang="en-US" altLang="es-ES" sz="3600" dirty="0">
                <a:solidFill>
                  <a:schemeClr val="bg1"/>
                </a:solidFill>
                <a:latin typeface="Century Gothic" panose="020B0502020202020204" pitchFamily="34" charset="0"/>
                <a:cs typeface="Times New Roman" panose="02020603050405020304" pitchFamily="18" charset="0"/>
              </a:rPr>
              <a:t>Rationalism </a:t>
            </a:r>
          </a:p>
          <a:p>
            <a:pPr marL="609600" indent="-609600" eaLnBrk="1" hangingPunct="1">
              <a:lnSpc>
                <a:spcPct val="90000"/>
              </a:lnSpc>
              <a:buFontTx/>
              <a:buAutoNum type="arabicPeriod"/>
            </a:pPr>
            <a:r>
              <a:rPr lang="en-US" altLang="es-ES" sz="3600" dirty="0">
                <a:solidFill>
                  <a:schemeClr val="bg1"/>
                </a:solidFill>
                <a:latin typeface="Century Gothic" panose="020B0502020202020204" pitchFamily="34" charset="0"/>
                <a:cs typeface="Times New Roman" panose="02020603050405020304" pitchFamily="18" charset="0"/>
              </a:rPr>
              <a:t>Adventism </a:t>
            </a:r>
          </a:p>
          <a:p>
            <a:pPr marL="609600" indent="-609600" eaLnBrk="1" hangingPunct="1">
              <a:lnSpc>
                <a:spcPct val="90000"/>
              </a:lnSpc>
              <a:buFontTx/>
              <a:buAutoNum type="arabicPeriod"/>
            </a:pPr>
            <a:r>
              <a:rPr lang="en-US" altLang="es-ES" sz="3600" dirty="0">
                <a:solidFill>
                  <a:schemeClr val="bg1"/>
                </a:solidFill>
                <a:latin typeface="Century Gothic" panose="020B0502020202020204" pitchFamily="34" charset="0"/>
                <a:cs typeface="Times New Roman" panose="02020603050405020304" pitchFamily="18" charset="0"/>
              </a:rPr>
              <a:t>Millenarianism </a:t>
            </a:r>
          </a:p>
          <a:p>
            <a:pPr marL="609600" indent="-609600" eaLnBrk="1" hangingPunct="1">
              <a:lnSpc>
                <a:spcPct val="90000"/>
              </a:lnSpc>
              <a:buFontTx/>
              <a:buAutoNum type="arabicPeriod"/>
            </a:pPr>
            <a:r>
              <a:rPr lang="en-US" altLang="es-ES" sz="3600" dirty="0">
                <a:solidFill>
                  <a:schemeClr val="bg1"/>
                </a:solidFill>
                <a:latin typeface="Century Gothic" panose="020B0502020202020204" pitchFamily="34" charset="0"/>
                <a:cs typeface="Times New Roman" panose="02020603050405020304" pitchFamily="18" charset="0"/>
              </a:rPr>
              <a:t>Belief in an invisible return of Christ </a:t>
            </a:r>
          </a:p>
          <a:p>
            <a:pPr marL="609600" indent="-609600" eaLnBrk="1" hangingPunct="1">
              <a:lnSpc>
                <a:spcPct val="90000"/>
              </a:lnSpc>
              <a:buFontTx/>
              <a:buAutoNum type="arabicPeriod"/>
            </a:pPr>
            <a:r>
              <a:rPr lang="en-US" altLang="es-ES" sz="3600" dirty="0">
                <a:solidFill>
                  <a:schemeClr val="bg1"/>
                </a:solidFill>
                <a:latin typeface="Century Gothic" panose="020B0502020202020204" pitchFamily="34" charset="0"/>
                <a:cs typeface="Times New Roman" panose="02020603050405020304" pitchFamily="18" charset="0"/>
              </a:rPr>
              <a:t>Unitarianism </a:t>
            </a:r>
          </a:p>
          <a:p>
            <a:pPr marL="609600" indent="-609600" eaLnBrk="1" hangingPunct="1">
              <a:lnSpc>
                <a:spcPct val="90000"/>
              </a:lnSpc>
              <a:buFontTx/>
              <a:buAutoNum type="arabicPeriod"/>
            </a:pPr>
            <a:r>
              <a:rPr lang="en-US" altLang="es-ES" sz="3600" dirty="0">
                <a:solidFill>
                  <a:schemeClr val="bg1"/>
                </a:solidFill>
                <a:latin typeface="Century Gothic" panose="020B0502020202020204" pitchFamily="34" charset="0"/>
                <a:cs typeface="Times New Roman" panose="02020603050405020304" pitchFamily="18" charset="0"/>
              </a:rPr>
              <a:t>Conditionalism </a:t>
            </a:r>
          </a:p>
          <a:p>
            <a:pPr marL="1009650" lvl="1" indent="-609600" eaLnBrk="1" hangingPunct="1">
              <a:lnSpc>
                <a:spcPct val="90000"/>
              </a:lnSpc>
            </a:pPr>
            <a:r>
              <a:rPr lang="en-US" altLang="es-ES" sz="3600" dirty="0" err="1">
                <a:solidFill>
                  <a:schemeClr val="bg1"/>
                </a:solidFill>
              </a:rPr>
              <a:t>Konditionalismus</a:t>
            </a:r>
            <a:endParaRPr lang="en-US" altLang="es-ES" dirty="0">
              <a:solidFill>
                <a:schemeClr val="bg1"/>
              </a:solidFill>
            </a:endParaRPr>
          </a:p>
          <a:p>
            <a:pPr marL="609600" indent="-609600" eaLnBrk="1" hangingPunct="1">
              <a:lnSpc>
                <a:spcPct val="90000"/>
              </a:lnSpc>
              <a:buFontTx/>
              <a:buAutoNum type="arabicPeriod"/>
            </a:pPr>
            <a:endParaRPr lang="en-US" altLang="es-ES" sz="3600" dirty="0">
              <a:solidFill>
                <a:schemeClr val="bg1"/>
              </a:solidFill>
              <a:latin typeface="Century Gothic" panose="020B0502020202020204" pitchFamily="34" charset="0"/>
              <a:cs typeface="Times New Roman" panose="02020603050405020304" pitchFamily="18" charset="0"/>
            </a:endParaRPr>
          </a:p>
        </p:txBody>
      </p:sp>
      <p:sp>
        <p:nvSpPr>
          <p:cNvPr id="45059" name="Rectangle 4">
            <a:extLst>
              <a:ext uri="{FF2B5EF4-FFF2-40B4-BE49-F238E27FC236}">
                <a16:creationId xmlns:a16="http://schemas.microsoft.com/office/drawing/2014/main" id="{081955D1-46EA-7186-15CB-893FE5982123}"/>
              </a:ext>
            </a:extLst>
          </p:cNvPr>
          <p:cNvSpPr>
            <a:spLocks noChangeArrowheads="1"/>
          </p:cNvSpPr>
          <p:nvPr/>
        </p:nvSpPr>
        <p:spPr bwMode="auto">
          <a:xfrm>
            <a:off x="0" y="38100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s-ES" sz="4800" b="1">
                <a:solidFill>
                  <a:srgbClr val="FFFFCC"/>
                </a:solidFill>
                <a:latin typeface="Bradley Hand ITC" panose="03070402050302030203" pitchFamily="66" charset="0"/>
              </a:rPr>
              <a:t>Influences on the WBTS</a:t>
            </a:r>
          </a:p>
          <a:p>
            <a:pPr algn="ctr" eaLnBrk="1" hangingPunct="1">
              <a:spcBef>
                <a:spcPct val="0"/>
              </a:spcBef>
              <a:buFontTx/>
              <a:buNone/>
            </a:pPr>
            <a:r>
              <a:rPr lang="en-US" altLang="es-ES" sz="4800" b="1">
                <a:solidFill>
                  <a:srgbClr val="FFFFCC"/>
                </a:solidFill>
                <a:latin typeface="Bradley Hand ITC" panose="03070402050302030203" pitchFamily="66" charset="0"/>
              </a:rPr>
              <a:t> – Jehovah’s Witnesses</a:t>
            </a:r>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D8773170-D75D-C2BB-FE15-19B23E053A92}"/>
              </a:ext>
            </a:extLst>
          </p:cNvPr>
          <p:cNvSpPr>
            <a:spLocks noGrp="1" noChangeArrowheads="1"/>
          </p:cNvSpPr>
          <p:nvPr>
            <p:ph type="title"/>
          </p:nvPr>
        </p:nvSpPr>
        <p:spPr>
          <a:xfrm>
            <a:off x="661988" y="152400"/>
            <a:ext cx="7772400" cy="1143000"/>
          </a:xfrm>
        </p:spPr>
        <p:txBody>
          <a:bodyPr/>
          <a:lstStyle/>
          <a:p>
            <a:pPr eaLnBrk="1" hangingPunct="1"/>
            <a:r>
              <a:rPr lang="en-US" altLang="es-ES" sz="8000" b="1" dirty="0">
                <a:solidFill>
                  <a:srgbClr val="FFFFCC"/>
                </a:solidFill>
                <a:latin typeface="Bradley Hand ITC" panose="03070402050302030203" pitchFamily="66" charset="0"/>
              </a:rPr>
              <a:t>Conditionalism</a:t>
            </a:r>
            <a:r>
              <a:rPr lang="en-US" altLang="es-ES" sz="4000" dirty="0">
                <a:solidFill>
                  <a:srgbClr val="FFFFCC"/>
                </a:solidFill>
                <a:latin typeface="Century Gothic" panose="020B0502020202020204" pitchFamily="34" charset="0"/>
              </a:rPr>
              <a:t> </a:t>
            </a:r>
          </a:p>
        </p:txBody>
      </p:sp>
      <p:sp>
        <p:nvSpPr>
          <p:cNvPr id="38915" name="Rectangle 3">
            <a:extLst>
              <a:ext uri="{FF2B5EF4-FFF2-40B4-BE49-F238E27FC236}">
                <a16:creationId xmlns:a16="http://schemas.microsoft.com/office/drawing/2014/main" id="{999D792E-752C-C5AA-0512-5BA76820005B}"/>
              </a:ext>
            </a:extLst>
          </p:cNvPr>
          <p:cNvSpPr>
            <a:spLocks noGrp="1" noChangeArrowheads="1"/>
          </p:cNvSpPr>
          <p:nvPr>
            <p:ph type="body" idx="1"/>
          </p:nvPr>
        </p:nvSpPr>
        <p:spPr>
          <a:xfrm>
            <a:off x="685800" y="1447800"/>
            <a:ext cx="7772400" cy="4114800"/>
          </a:xfrm>
        </p:spPr>
        <p:txBody>
          <a:bodyPr/>
          <a:lstStyle/>
          <a:p>
            <a:pPr eaLnBrk="1" hangingPunct="1">
              <a:defRPr/>
            </a:pPr>
            <a:r>
              <a:rPr lang="en-US" sz="2800" dirty="0">
                <a:solidFill>
                  <a:schemeClr val="bg1"/>
                </a:solidFill>
                <a:latin typeface="Century Gothic" panose="020B0502020202020204" pitchFamily="34" charset="0"/>
              </a:rPr>
              <a:t>Russell seems to have learned </a:t>
            </a:r>
            <a:r>
              <a:rPr lang="en-US" sz="2800" b="1" u="sng" dirty="0">
                <a:solidFill>
                  <a:schemeClr val="bg1"/>
                </a:solidFill>
                <a:latin typeface="Century Gothic" panose="020B0502020202020204" pitchFamily="34" charset="0"/>
              </a:rPr>
              <a:t>conditionalism</a:t>
            </a:r>
            <a:r>
              <a:rPr lang="en-US" sz="2800" dirty="0">
                <a:solidFill>
                  <a:schemeClr val="bg1"/>
                </a:solidFill>
                <a:latin typeface="Century Gothic" panose="020B0502020202020204" pitchFamily="34" charset="0"/>
              </a:rPr>
              <a:t>—the idea that human beings are souls, not that they have souls, and thus cease to exist at death—from Adventist preacher </a:t>
            </a:r>
            <a:r>
              <a:rPr lang="en-US" sz="2800" b="1" dirty="0">
                <a:solidFill>
                  <a:schemeClr val="bg1"/>
                </a:solidFill>
                <a:latin typeface="Century Gothic" panose="020B0502020202020204" pitchFamily="34" charset="0"/>
              </a:rPr>
              <a:t>George Storrs</a:t>
            </a:r>
            <a:r>
              <a:rPr lang="en-US" sz="2800" dirty="0">
                <a:solidFill>
                  <a:schemeClr val="bg1"/>
                </a:solidFill>
                <a:latin typeface="Century Gothic" panose="020B0502020202020204" pitchFamily="34" charset="0"/>
              </a:rPr>
              <a:t>.</a:t>
            </a:r>
          </a:p>
          <a:p>
            <a:pPr lvl="1" eaLnBrk="1" hangingPunct="1">
              <a:defRPr/>
            </a:pPr>
            <a:r>
              <a:rPr lang="en-US" sz="2400" dirty="0">
                <a:solidFill>
                  <a:schemeClr val="accent5">
                    <a:lumMod val="75000"/>
                  </a:schemeClr>
                </a:solidFill>
                <a:latin typeface="Century Gothic" panose="020B0502020202020204" pitchFamily="34" charset="0"/>
              </a:rPr>
              <a:t>See Luke 23:43; Philippians 1:23; 2 Corinthians 5:8 (cf. vv. 1–9);1 Thessalonians 4:13–14.</a:t>
            </a:r>
          </a:p>
          <a:p>
            <a:pPr eaLnBrk="1" hangingPunct="1">
              <a:defRPr/>
            </a:pPr>
            <a:endParaRPr lang="en-US" sz="1800" dirty="0">
              <a:solidFill>
                <a:schemeClr val="bg1"/>
              </a:solidFill>
              <a:latin typeface="Century Gothic" panose="020B0502020202020204" pitchFamily="34" charset="0"/>
            </a:endParaRPr>
          </a:p>
          <a:p>
            <a:pPr eaLnBrk="1" hangingPunct="1">
              <a:defRPr/>
            </a:pPr>
            <a:r>
              <a:rPr lang="en-US" sz="2800" dirty="0">
                <a:solidFill>
                  <a:schemeClr val="bg1"/>
                </a:solidFill>
                <a:latin typeface="Century Gothic" panose="020B0502020202020204" pitchFamily="34" charset="0"/>
              </a:rPr>
              <a:t>JWs teach that the soul is "</a:t>
            </a:r>
            <a:r>
              <a:rPr lang="en-US" sz="2800" dirty="0">
                <a:solidFill>
                  <a:srgbClr val="FFFFCC"/>
                </a:solidFill>
                <a:latin typeface="Century Gothic" panose="020B0502020202020204" pitchFamily="34" charset="0"/>
              </a:rPr>
              <a:t>a person or an animal or the life that a person or an animal enjoys</a:t>
            </a:r>
            <a:r>
              <a:rPr lang="en-US" sz="2800" dirty="0">
                <a:solidFill>
                  <a:schemeClr val="bg1"/>
                </a:solidFill>
                <a:latin typeface="Century Gothic" panose="020B0502020202020204" pitchFamily="34" charset="0"/>
              </a:rPr>
              <a:t>," (</a:t>
            </a:r>
            <a:r>
              <a:rPr lang="en-US" sz="2800" i="1" dirty="0">
                <a:solidFill>
                  <a:schemeClr val="bg1"/>
                </a:solidFill>
                <a:latin typeface="Century Gothic" panose="020B0502020202020204" pitchFamily="34" charset="0"/>
              </a:rPr>
              <a:t>Reasoning from the Scriptures</a:t>
            </a:r>
            <a:r>
              <a:rPr lang="en-US" sz="2800" dirty="0">
                <a:solidFill>
                  <a:schemeClr val="bg1"/>
                </a:solidFill>
                <a:latin typeface="Century Gothic" panose="020B0502020202020204" pitchFamily="34" charset="0"/>
              </a:rPr>
              <a:t>, 375). </a:t>
            </a:r>
          </a:p>
          <a:p>
            <a:pPr eaLnBrk="1" hangingPunct="1">
              <a:defRPr/>
            </a:pPr>
            <a:endParaRPr lang="en-US" sz="2800" dirty="0">
              <a:solidFill>
                <a:schemeClr val="bg1"/>
              </a:solidFill>
              <a:latin typeface="Century Gothic" panose="020B0502020202020204" pitchFamily="34" charset="0"/>
            </a:endParaRPr>
          </a:p>
          <a:p>
            <a:pPr eaLnBrk="1" hangingPunct="1">
              <a:buFontTx/>
              <a:buNone/>
              <a:defRPr/>
            </a:pPr>
            <a:endParaRPr lang="en-US" sz="2800" dirty="0">
              <a:solidFill>
                <a:schemeClr val="bg1"/>
              </a:solidFill>
              <a:latin typeface="Century Gothic" panose="020B0502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8915">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89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a:extLst>
              <a:ext uri="{FF2B5EF4-FFF2-40B4-BE49-F238E27FC236}">
                <a16:creationId xmlns:a16="http://schemas.microsoft.com/office/drawing/2014/main" id="{248C5E94-0187-2B2A-88CB-BAFE51810DE2}"/>
              </a:ext>
            </a:extLst>
          </p:cNvPr>
          <p:cNvSpPr>
            <a:spLocks noGrp="1" noChangeArrowheads="1"/>
          </p:cNvSpPr>
          <p:nvPr>
            <p:ph type="body" idx="1"/>
          </p:nvPr>
        </p:nvSpPr>
        <p:spPr/>
        <p:txBody>
          <a:bodyPr/>
          <a:lstStyle/>
          <a:p>
            <a:pPr marL="609600" indent="-609600" eaLnBrk="1" hangingPunct="1">
              <a:buFontTx/>
              <a:buAutoNum type="arabicPeriod" startAt="7"/>
              <a:defRPr/>
            </a:pPr>
            <a:r>
              <a:rPr lang="en-US" sz="3600" dirty="0">
                <a:solidFill>
                  <a:schemeClr val="bg1"/>
                </a:solidFill>
                <a:latin typeface="Century Gothic" panose="020B0502020202020204" pitchFamily="34" charset="0"/>
                <a:cs typeface="Times New Roman" panose="02020603050405020304" pitchFamily="18" charset="0"/>
              </a:rPr>
              <a:t>Populism</a:t>
            </a:r>
          </a:p>
          <a:p>
            <a:pPr marL="400050" lvl="1" indent="0" eaLnBrk="1" hangingPunct="1">
              <a:buNone/>
              <a:defRPr/>
            </a:pPr>
            <a:endParaRPr lang="en-US" dirty="0">
              <a:solidFill>
                <a:schemeClr val="bg1"/>
              </a:solidFill>
            </a:endParaRPr>
          </a:p>
          <a:p>
            <a:pPr marL="0" indent="0" eaLnBrk="1" hangingPunct="1">
              <a:buFontTx/>
              <a:buNone/>
              <a:defRPr/>
            </a:pPr>
            <a:endParaRPr lang="en-US" sz="3600" dirty="0">
              <a:solidFill>
                <a:schemeClr val="bg1"/>
              </a:solidFill>
              <a:latin typeface="Century Gothic" panose="020B0502020202020204" pitchFamily="34" charset="0"/>
              <a:cs typeface="Times New Roman" panose="02020603050405020304" pitchFamily="18" charset="0"/>
            </a:endParaRPr>
          </a:p>
          <a:p>
            <a:pPr marL="609600" indent="-609600" eaLnBrk="1" hangingPunct="1">
              <a:buFontTx/>
              <a:buAutoNum type="arabicPeriod" startAt="7"/>
              <a:defRPr/>
            </a:pPr>
            <a:endParaRPr lang="en-US" dirty="0">
              <a:solidFill>
                <a:schemeClr val="bg1"/>
              </a:solidFill>
              <a:latin typeface="Century Gothic" panose="020B0502020202020204" pitchFamily="34" charset="0"/>
              <a:cs typeface="Times New Roman" panose="02020603050405020304" pitchFamily="18" charset="0"/>
            </a:endParaRPr>
          </a:p>
        </p:txBody>
      </p:sp>
      <p:sp>
        <p:nvSpPr>
          <p:cNvPr id="47107" name="Rectangle 4">
            <a:extLst>
              <a:ext uri="{FF2B5EF4-FFF2-40B4-BE49-F238E27FC236}">
                <a16:creationId xmlns:a16="http://schemas.microsoft.com/office/drawing/2014/main" id="{2F37B531-AEA2-6A77-3070-4903F5F59436}"/>
              </a:ext>
            </a:extLst>
          </p:cNvPr>
          <p:cNvSpPr>
            <a:spLocks noChangeArrowheads="1"/>
          </p:cNvSpPr>
          <p:nvPr/>
        </p:nvSpPr>
        <p:spPr bwMode="auto">
          <a:xfrm>
            <a:off x="0" y="38100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s-ES" sz="4800" b="1">
                <a:solidFill>
                  <a:srgbClr val="FFFFCC"/>
                </a:solidFill>
                <a:latin typeface="Bradley Hand ITC" panose="03070402050302030203" pitchFamily="66" charset="0"/>
              </a:rPr>
              <a:t>Influences on the WBTS</a:t>
            </a:r>
          </a:p>
          <a:p>
            <a:pPr algn="ctr" eaLnBrk="1" hangingPunct="1">
              <a:spcBef>
                <a:spcPct val="0"/>
              </a:spcBef>
              <a:buFontTx/>
              <a:buNone/>
            </a:pPr>
            <a:r>
              <a:rPr lang="en-US" altLang="es-ES" sz="4800" b="1">
                <a:solidFill>
                  <a:srgbClr val="FFFFCC"/>
                </a:solidFill>
                <a:latin typeface="Bradley Hand ITC" panose="03070402050302030203" pitchFamily="66" charset="0"/>
              </a:rPr>
              <a:t> – Jehovah’s Witnesses</a:t>
            </a:r>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D6719D79-33EA-4898-F6A7-CBFD4E40537F}"/>
              </a:ext>
            </a:extLst>
          </p:cNvPr>
          <p:cNvSpPr>
            <a:spLocks noGrp="1" noChangeArrowheads="1"/>
          </p:cNvSpPr>
          <p:nvPr>
            <p:ph type="title"/>
          </p:nvPr>
        </p:nvSpPr>
        <p:spPr>
          <a:xfrm>
            <a:off x="609600" y="-25400"/>
            <a:ext cx="7772400" cy="1143000"/>
          </a:xfrm>
        </p:spPr>
        <p:txBody>
          <a:bodyPr/>
          <a:lstStyle/>
          <a:p>
            <a:pPr eaLnBrk="1" hangingPunct="1"/>
            <a:r>
              <a:rPr lang="en-US" altLang="es-ES" sz="8000" b="1" dirty="0">
                <a:solidFill>
                  <a:srgbClr val="FFFFCC"/>
                </a:solidFill>
                <a:latin typeface="Bradley Hand ITC" panose="03070402050302030203" pitchFamily="66" charset="0"/>
              </a:rPr>
              <a:t>Populism</a:t>
            </a:r>
            <a:endParaRPr lang="en-US" altLang="es-ES" sz="4000" b="1" dirty="0">
              <a:solidFill>
                <a:srgbClr val="FFFFCC"/>
              </a:solidFill>
              <a:latin typeface="Bradley Hand ITC" panose="03070402050302030203" pitchFamily="66" charset="0"/>
            </a:endParaRPr>
          </a:p>
        </p:txBody>
      </p:sp>
      <p:sp>
        <p:nvSpPr>
          <p:cNvPr id="40963" name="Rectangle 3">
            <a:extLst>
              <a:ext uri="{FF2B5EF4-FFF2-40B4-BE49-F238E27FC236}">
                <a16:creationId xmlns:a16="http://schemas.microsoft.com/office/drawing/2014/main" id="{DAE192BE-E8AF-21D2-B953-92D4F60B39AF}"/>
              </a:ext>
            </a:extLst>
          </p:cNvPr>
          <p:cNvSpPr>
            <a:spLocks noGrp="1" noChangeArrowheads="1"/>
          </p:cNvSpPr>
          <p:nvPr>
            <p:ph type="body" idx="1"/>
          </p:nvPr>
        </p:nvSpPr>
        <p:spPr>
          <a:xfrm>
            <a:off x="419100" y="1148080"/>
            <a:ext cx="8153400" cy="4114800"/>
          </a:xfrm>
        </p:spPr>
        <p:txBody>
          <a:bodyPr/>
          <a:lstStyle/>
          <a:p>
            <a:pPr eaLnBrk="1" hangingPunct="1">
              <a:lnSpc>
                <a:spcPct val="90000"/>
              </a:lnSpc>
              <a:defRPr/>
            </a:pPr>
            <a:r>
              <a:rPr lang="en-US" sz="2800" b="1" u="sng" dirty="0">
                <a:solidFill>
                  <a:schemeClr val="bg1"/>
                </a:solidFill>
                <a:latin typeface="Century Gothic" panose="020B0502020202020204" pitchFamily="34" charset="0"/>
              </a:rPr>
              <a:t>Populism</a:t>
            </a:r>
            <a:r>
              <a:rPr lang="en-US" sz="2800" dirty="0">
                <a:solidFill>
                  <a:schemeClr val="bg1"/>
                </a:solidFill>
                <a:latin typeface="Century Gothic" panose="020B0502020202020204" pitchFamily="34" charset="0"/>
              </a:rPr>
              <a:t> was an </a:t>
            </a:r>
            <a:r>
              <a:rPr lang="en-US" sz="2800" b="1" dirty="0">
                <a:solidFill>
                  <a:schemeClr val="bg1"/>
                </a:solidFill>
                <a:latin typeface="Century Gothic" panose="020B0502020202020204" pitchFamily="34" charset="0"/>
              </a:rPr>
              <a:t>ideological</a:t>
            </a:r>
            <a:r>
              <a:rPr lang="en-US" sz="2800" dirty="0">
                <a:solidFill>
                  <a:schemeClr val="bg1"/>
                </a:solidFill>
                <a:latin typeface="Century Gothic" panose="020B0502020202020204" pitchFamily="34" charset="0"/>
              </a:rPr>
              <a:t> and </a:t>
            </a:r>
            <a:r>
              <a:rPr lang="en-US" sz="2800" b="1" dirty="0">
                <a:solidFill>
                  <a:schemeClr val="bg1"/>
                </a:solidFill>
                <a:latin typeface="Century Gothic" panose="020B0502020202020204" pitchFamily="34" charset="0"/>
              </a:rPr>
              <a:t>political</a:t>
            </a:r>
            <a:r>
              <a:rPr lang="en-US" sz="2800" dirty="0">
                <a:solidFill>
                  <a:schemeClr val="bg1"/>
                </a:solidFill>
                <a:latin typeface="Century Gothic" panose="020B0502020202020204" pitchFamily="34" charset="0"/>
              </a:rPr>
              <a:t> movement on the rise in the late </a:t>
            </a:r>
            <a:r>
              <a:rPr lang="en-US" sz="2800" u="sng" dirty="0">
                <a:solidFill>
                  <a:schemeClr val="bg1"/>
                </a:solidFill>
                <a:latin typeface="Century Gothic" panose="020B0502020202020204" pitchFamily="34" charset="0"/>
              </a:rPr>
              <a:t>19</a:t>
            </a:r>
            <a:r>
              <a:rPr lang="en-US" sz="2800" u="sng" baseline="30000" dirty="0">
                <a:solidFill>
                  <a:schemeClr val="bg1"/>
                </a:solidFill>
                <a:latin typeface="Century Gothic" panose="020B0502020202020204" pitchFamily="34" charset="0"/>
              </a:rPr>
              <a:t>th</a:t>
            </a:r>
            <a:r>
              <a:rPr lang="en-US" sz="2800" u="sng" dirty="0">
                <a:solidFill>
                  <a:schemeClr val="bg1"/>
                </a:solidFill>
                <a:latin typeface="Century Gothic" panose="020B0502020202020204" pitchFamily="34" charset="0"/>
              </a:rPr>
              <a:t> century</a:t>
            </a:r>
            <a:r>
              <a:rPr lang="en-US" sz="2800" dirty="0">
                <a:solidFill>
                  <a:schemeClr val="bg1"/>
                </a:solidFill>
                <a:latin typeface="Century Gothic" panose="020B0502020202020204" pitchFamily="34" charset="0"/>
              </a:rPr>
              <a:t>.  It fed on the sense of frustration that many Americans had related to their lack of power individually.  </a:t>
            </a:r>
          </a:p>
          <a:p>
            <a:pPr marL="0" indent="0" eaLnBrk="1" hangingPunct="1">
              <a:lnSpc>
                <a:spcPct val="90000"/>
              </a:lnSpc>
              <a:buFontTx/>
              <a:buNone/>
              <a:defRPr/>
            </a:pPr>
            <a:endParaRPr lang="en-US" sz="1800" dirty="0">
              <a:solidFill>
                <a:schemeClr val="bg1"/>
              </a:solidFill>
              <a:latin typeface="Century Gothic" panose="020B0502020202020204" pitchFamily="34" charset="0"/>
            </a:endParaRPr>
          </a:p>
          <a:p>
            <a:pPr eaLnBrk="1" hangingPunct="1">
              <a:lnSpc>
                <a:spcPct val="90000"/>
              </a:lnSpc>
              <a:defRPr/>
            </a:pPr>
            <a:r>
              <a:rPr lang="en-US" sz="2800" dirty="0">
                <a:solidFill>
                  <a:schemeClr val="bg1"/>
                </a:solidFill>
                <a:latin typeface="Century Gothic" panose="020B0502020202020204" pitchFamily="34" charset="0"/>
              </a:rPr>
              <a:t>At one point, the “</a:t>
            </a:r>
            <a:r>
              <a:rPr lang="en-US" sz="2800" b="1" dirty="0">
                <a:solidFill>
                  <a:schemeClr val="bg1"/>
                </a:solidFill>
                <a:latin typeface="Century Gothic" panose="020B0502020202020204" pitchFamily="34" charset="0"/>
              </a:rPr>
              <a:t>populists</a:t>
            </a:r>
            <a:r>
              <a:rPr lang="en-US" sz="2800" dirty="0">
                <a:solidFill>
                  <a:schemeClr val="bg1"/>
                </a:solidFill>
                <a:latin typeface="Century Gothic" panose="020B0502020202020204" pitchFamily="34" charset="0"/>
              </a:rPr>
              <a:t>” were a significant political force in America.  Today populism is more an ethos than an organized movement.   Several populist themes are evident in Watchtower practice—</a:t>
            </a:r>
            <a:r>
              <a:rPr lang="en-US" sz="2800" dirty="0">
                <a:solidFill>
                  <a:srgbClr val="FF9F9F"/>
                </a:solidFill>
                <a:latin typeface="Century Gothic" panose="020B0502020202020204" pitchFamily="34" charset="0"/>
              </a:rPr>
              <a:t>the most evident being the lack of trust of government</a:t>
            </a:r>
            <a:r>
              <a:rPr lang="en-US" sz="2800" dirty="0">
                <a:solidFill>
                  <a:schemeClr val="bg1"/>
                </a:solidFill>
                <a:latin typeface="Century Gothic" panose="020B0502020202020204" pitchFamily="34" charset="0"/>
              </a:rPr>
              <a:t>. </a:t>
            </a:r>
          </a:p>
          <a:p>
            <a:pPr lvl="1" eaLnBrk="1" hangingPunct="1">
              <a:lnSpc>
                <a:spcPct val="90000"/>
              </a:lnSpc>
              <a:defRPr/>
            </a:pPr>
            <a:r>
              <a:rPr lang="en-US" sz="2400" dirty="0">
                <a:solidFill>
                  <a:schemeClr val="accent5">
                    <a:lumMod val="75000"/>
                  </a:schemeClr>
                </a:solidFill>
                <a:latin typeface="Century Gothic" panose="020B0502020202020204" pitchFamily="34" charset="0"/>
              </a:rPr>
              <a:t>See Matthew 22:21; Romans 13:1–7; 1 Peter 2:13</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096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096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a:extLst>
              <a:ext uri="{FF2B5EF4-FFF2-40B4-BE49-F238E27FC236}">
                <a16:creationId xmlns:a16="http://schemas.microsoft.com/office/drawing/2014/main" id="{531BBA0B-B3EA-512B-5F68-9F2AEB8AE95E}"/>
              </a:ext>
            </a:extLst>
          </p:cNvPr>
          <p:cNvSpPr>
            <a:spLocks noGrp="1" noChangeArrowheads="1"/>
          </p:cNvSpPr>
          <p:nvPr>
            <p:ph type="body" idx="1"/>
          </p:nvPr>
        </p:nvSpPr>
        <p:spPr/>
        <p:txBody>
          <a:bodyPr/>
          <a:lstStyle/>
          <a:p>
            <a:pPr marL="609600" indent="-609600" eaLnBrk="1" hangingPunct="1">
              <a:buFontTx/>
              <a:buAutoNum type="arabicPeriod" startAt="7"/>
            </a:pPr>
            <a:r>
              <a:rPr lang="en-US" altLang="es-ES" sz="3600" dirty="0">
                <a:solidFill>
                  <a:schemeClr val="bg1"/>
                </a:solidFill>
                <a:latin typeface="Century Gothic" panose="020B0502020202020204" pitchFamily="34" charset="0"/>
                <a:cs typeface="Times New Roman" panose="02020603050405020304" pitchFamily="18" charset="0"/>
              </a:rPr>
              <a:t>Populism </a:t>
            </a:r>
          </a:p>
          <a:p>
            <a:pPr marL="609600" indent="-609600" eaLnBrk="1" hangingPunct="1">
              <a:lnSpc>
                <a:spcPct val="150000"/>
              </a:lnSpc>
              <a:buFontTx/>
              <a:buAutoNum type="arabicPeriod" startAt="7"/>
            </a:pPr>
            <a:r>
              <a:rPr lang="en-US" altLang="es-ES" sz="3600" dirty="0">
                <a:solidFill>
                  <a:schemeClr val="bg1"/>
                </a:solidFill>
                <a:latin typeface="Century Gothic" panose="020B0502020202020204" pitchFamily="34" charset="0"/>
                <a:cs typeface="Times New Roman" panose="02020603050405020304" pitchFamily="18" charset="0"/>
              </a:rPr>
              <a:t>Anti-Big Business </a:t>
            </a:r>
          </a:p>
        </p:txBody>
      </p:sp>
      <p:sp>
        <p:nvSpPr>
          <p:cNvPr id="49155" name="Rectangle 4">
            <a:extLst>
              <a:ext uri="{FF2B5EF4-FFF2-40B4-BE49-F238E27FC236}">
                <a16:creationId xmlns:a16="http://schemas.microsoft.com/office/drawing/2014/main" id="{F4CEE432-C43C-4FED-448C-CD9738D7F448}"/>
              </a:ext>
            </a:extLst>
          </p:cNvPr>
          <p:cNvSpPr>
            <a:spLocks noChangeArrowheads="1"/>
          </p:cNvSpPr>
          <p:nvPr/>
        </p:nvSpPr>
        <p:spPr bwMode="auto">
          <a:xfrm>
            <a:off x="0" y="38100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s-ES" sz="4800" b="1">
                <a:solidFill>
                  <a:srgbClr val="FFFFCC"/>
                </a:solidFill>
                <a:latin typeface="Bradley Hand ITC" panose="03070402050302030203" pitchFamily="66" charset="0"/>
              </a:rPr>
              <a:t>Influences on the WBTS</a:t>
            </a:r>
          </a:p>
          <a:p>
            <a:pPr algn="ctr" eaLnBrk="1" hangingPunct="1">
              <a:spcBef>
                <a:spcPct val="0"/>
              </a:spcBef>
              <a:buFontTx/>
              <a:buNone/>
            </a:pPr>
            <a:r>
              <a:rPr lang="en-US" altLang="es-ES" sz="4800" b="1">
                <a:solidFill>
                  <a:srgbClr val="FFFFCC"/>
                </a:solidFill>
                <a:latin typeface="Bradley Hand ITC" panose="03070402050302030203" pitchFamily="66" charset="0"/>
              </a:rPr>
              <a:t> – Jehovah’s Witnesses</a:t>
            </a:r>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6613919B-6CB4-AC21-7ACB-216C943405E4}"/>
              </a:ext>
            </a:extLst>
          </p:cNvPr>
          <p:cNvSpPr>
            <a:spLocks noGrp="1" noChangeArrowheads="1"/>
          </p:cNvSpPr>
          <p:nvPr>
            <p:ph type="title"/>
          </p:nvPr>
        </p:nvSpPr>
        <p:spPr>
          <a:xfrm>
            <a:off x="685800" y="152400"/>
            <a:ext cx="7772400" cy="1143000"/>
          </a:xfrm>
        </p:spPr>
        <p:txBody>
          <a:bodyPr/>
          <a:lstStyle/>
          <a:p>
            <a:pPr eaLnBrk="1" hangingPunct="1"/>
            <a:r>
              <a:rPr lang="en-US" altLang="es-ES" sz="7200" b="1" dirty="0">
                <a:solidFill>
                  <a:srgbClr val="FFFFCC"/>
                </a:solidFill>
                <a:latin typeface="Bradley Hand ITC" panose="03070402050302030203" pitchFamily="66" charset="0"/>
              </a:rPr>
              <a:t>Anti-Big Business</a:t>
            </a:r>
          </a:p>
        </p:txBody>
      </p:sp>
      <p:sp>
        <p:nvSpPr>
          <p:cNvPr id="43011" name="Rectangle 3">
            <a:extLst>
              <a:ext uri="{FF2B5EF4-FFF2-40B4-BE49-F238E27FC236}">
                <a16:creationId xmlns:a16="http://schemas.microsoft.com/office/drawing/2014/main" id="{E57AEBCE-9811-22C5-54A0-2121DAAAB7E9}"/>
              </a:ext>
            </a:extLst>
          </p:cNvPr>
          <p:cNvSpPr>
            <a:spLocks noGrp="1" noChangeArrowheads="1"/>
          </p:cNvSpPr>
          <p:nvPr>
            <p:ph type="body" idx="1"/>
          </p:nvPr>
        </p:nvSpPr>
        <p:spPr>
          <a:xfrm>
            <a:off x="609600" y="1371600"/>
            <a:ext cx="7772400" cy="4114800"/>
          </a:xfrm>
        </p:spPr>
        <p:txBody>
          <a:bodyPr/>
          <a:lstStyle/>
          <a:p>
            <a:pPr eaLnBrk="1" hangingPunct="1">
              <a:defRPr/>
            </a:pPr>
            <a:r>
              <a:rPr lang="en-US" dirty="0">
                <a:solidFill>
                  <a:schemeClr val="bg1"/>
                </a:solidFill>
                <a:latin typeface="Century Gothic" panose="020B0502020202020204" pitchFamily="34" charset="0"/>
              </a:rPr>
              <a:t>Consistent with populist philosophy and political rhetoric, Russell attacked big businesses, especially industries, and supported the formation of trade unions.</a:t>
            </a:r>
          </a:p>
          <a:p>
            <a:pPr lvl="1" eaLnBrk="1" hangingPunct="1">
              <a:defRPr/>
            </a:pPr>
            <a:r>
              <a:rPr lang="en-US" dirty="0">
                <a:solidFill>
                  <a:schemeClr val="accent5">
                    <a:lumMod val="75000"/>
                  </a:schemeClr>
                </a:solidFill>
                <a:latin typeface="Century Gothic" panose="020B0502020202020204" pitchFamily="34" charset="0"/>
              </a:rPr>
              <a:t>See Ephesians 6:5–9; Colossians 3:22–4:1 </a:t>
            </a:r>
          </a:p>
          <a:p>
            <a:pPr marL="0" indent="0" eaLnBrk="1" hangingPunct="1">
              <a:buFontTx/>
              <a:buNone/>
              <a:defRPr/>
            </a:pPr>
            <a:endParaRPr lang="en-US" sz="2000" dirty="0">
              <a:solidFill>
                <a:schemeClr val="bg1"/>
              </a:solidFill>
              <a:latin typeface="Century Gothic" panose="020B0502020202020204" pitchFamily="34" charset="0"/>
            </a:endParaRPr>
          </a:p>
          <a:p>
            <a:pPr eaLnBrk="1" hangingPunct="1">
              <a:defRPr/>
            </a:pPr>
            <a:r>
              <a:rPr lang="en-US" dirty="0">
                <a:solidFill>
                  <a:schemeClr val="bg1"/>
                </a:solidFill>
                <a:latin typeface="Century Gothic" panose="020B0502020202020204" pitchFamily="34" charset="0"/>
              </a:rPr>
              <a:t>As mentioned earlier, Russell also attacked another populist target, big government.</a:t>
            </a:r>
          </a:p>
          <a:p>
            <a:pPr eaLnBrk="1" hangingPunct="1">
              <a:defRPr/>
            </a:pPr>
            <a:endParaRPr lang="en-US" dirty="0">
              <a:solidFill>
                <a:schemeClr val="bg1"/>
              </a:solidFill>
              <a:latin typeface="Century Gothic" panose="020B0502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3011">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4301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2814AE6B-4337-DF55-B00B-073611D95652}"/>
              </a:ext>
            </a:extLst>
          </p:cNvPr>
          <p:cNvSpPr>
            <a:spLocks noGrp="1" noChangeArrowheads="1"/>
          </p:cNvSpPr>
          <p:nvPr>
            <p:ph type="title"/>
          </p:nvPr>
        </p:nvSpPr>
        <p:spPr/>
        <p:txBody>
          <a:bodyPr/>
          <a:lstStyle/>
          <a:p>
            <a:pPr marL="838200" indent="-838200" eaLnBrk="1" hangingPunct="1"/>
            <a:r>
              <a:rPr lang="en-US" altLang="es-ES" sz="4000">
                <a:solidFill>
                  <a:srgbClr val="FFFFCC"/>
                </a:solidFill>
                <a:latin typeface="Century Gothic" panose="020B0502020202020204" pitchFamily="34" charset="0"/>
                <a:cs typeface="Times New Roman" panose="02020603050405020304" pitchFamily="18" charset="0"/>
              </a:rPr>
              <a:t>Non-traditional Religion</a:t>
            </a:r>
          </a:p>
        </p:txBody>
      </p:sp>
      <p:sp>
        <p:nvSpPr>
          <p:cNvPr id="6147" name="Rectangle 3">
            <a:extLst>
              <a:ext uri="{FF2B5EF4-FFF2-40B4-BE49-F238E27FC236}">
                <a16:creationId xmlns:a16="http://schemas.microsoft.com/office/drawing/2014/main" id="{BF0CCD1C-B96B-E5C9-B16A-03A101C0B25F}"/>
              </a:ext>
            </a:extLst>
          </p:cNvPr>
          <p:cNvSpPr>
            <a:spLocks noGrp="1" noChangeArrowheads="1"/>
          </p:cNvSpPr>
          <p:nvPr>
            <p:ph type="body" idx="1"/>
          </p:nvPr>
        </p:nvSpPr>
        <p:spPr>
          <a:xfrm>
            <a:off x="381000" y="1600200"/>
            <a:ext cx="8382000" cy="4114800"/>
          </a:xfrm>
        </p:spPr>
        <p:txBody>
          <a:bodyPr/>
          <a:lstStyle/>
          <a:p>
            <a:pPr eaLnBrk="1" hangingPunct="1"/>
            <a:r>
              <a:rPr lang="en-US" altLang="es-ES" sz="2800" b="1" dirty="0">
                <a:solidFill>
                  <a:schemeClr val="bg1"/>
                </a:solidFill>
                <a:latin typeface="Century Gothic" panose="020B0502020202020204" pitchFamily="34" charset="0"/>
                <a:cs typeface="Times New Roman" panose="02020603050405020304" pitchFamily="18" charset="0"/>
              </a:rPr>
              <a:t>Joseph Smith'</a:t>
            </a:r>
            <a:r>
              <a:rPr lang="en-US" altLang="es-ES" sz="2800" dirty="0">
                <a:solidFill>
                  <a:schemeClr val="bg1"/>
                </a:solidFill>
                <a:latin typeface="Century Gothic" panose="020B0502020202020204" pitchFamily="34" charset="0"/>
                <a:cs typeface="Times New Roman" panose="02020603050405020304" pitchFamily="18" charset="0"/>
              </a:rPr>
              <a:t>s maternal grandfather </a:t>
            </a:r>
            <a:r>
              <a:rPr lang="en-US" altLang="es-ES" sz="2800" b="1" dirty="0">
                <a:solidFill>
                  <a:schemeClr val="bg1"/>
                </a:solidFill>
                <a:latin typeface="Century Gothic" panose="020B0502020202020204" pitchFamily="34" charset="0"/>
                <a:cs typeface="Times New Roman" panose="02020603050405020304" pitchFamily="18" charset="0"/>
              </a:rPr>
              <a:t>Solomon Mack</a:t>
            </a:r>
            <a:r>
              <a:rPr lang="en-US" altLang="es-ES" sz="2800" dirty="0">
                <a:solidFill>
                  <a:schemeClr val="bg1"/>
                </a:solidFill>
                <a:latin typeface="Century Gothic" panose="020B0502020202020204" pitchFamily="34" charset="0"/>
                <a:cs typeface="Times New Roman" panose="02020603050405020304" pitchFamily="18" charset="0"/>
              </a:rPr>
              <a:t>, claimed to have experienced </a:t>
            </a:r>
            <a:r>
              <a:rPr lang="en-US" altLang="es-ES" sz="2800" b="1" u="sng" dirty="0">
                <a:solidFill>
                  <a:schemeClr val="bg1"/>
                </a:solidFill>
                <a:latin typeface="Century Gothic" panose="020B0502020202020204" pitchFamily="34" charset="0"/>
                <a:cs typeface="Times New Roman" panose="02020603050405020304" pitchFamily="18" charset="0"/>
              </a:rPr>
              <a:t>divine visitations from heaven</a:t>
            </a:r>
            <a:r>
              <a:rPr lang="en-US" altLang="es-ES" sz="2800" dirty="0">
                <a:solidFill>
                  <a:schemeClr val="bg1"/>
                </a:solidFill>
                <a:latin typeface="Century Gothic" panose="020B0502020202020204" pitchFamily="34" charset="0"/>
                <a:cs typeface="Times New Roman" panose="02020603050405020304" pitchFamily="18" charset="0"/>
              </a:rPr>
              <a:t>. When he was seventy-eight years of age, the accounts of these visions were published in a little book which he peddled to friends, neighbors and anyone who would purchase them.</a:t>
            </a:r>
          </a:p>
          <a:p>
            <a:pPr eaLnBrk="1" hangingPunct="1"/>
            <a:endParaRPr lang="en-US" altLang="es-ES" sz="2800" dirty="0">
              <a:solidFill>
                <a:schemeClr val="bg1"/>
              </a:solidFill>
              <a:latin typeface="Century Gothic" panose="020B0502020202020204" pitchFamily="34" charset="0"/>
              <a:cs typeface="Times New Roman" panose="02020603050405020304" pitchFamily="18" charset="0"/>
            </a:endParaRPr>
          </a:p>
          <a:p>
            <a:pPr eaLnBrk="1" hangingPunct="1"/>
            <a:r>
              <a:rPr lang="en-US" altLang="es-ES" sz="2800" dirty="0">
                <a:solidFill>
                  <a:schemeClr val="bg1"/>
                </a:solidFill>
                <a:latin typeface="Century Gothic" panose="020B0502020202020204" pitchFamily="34" charset="0"/>
                <a:cs typeface="Times New Roman" panose="02020603050405020304" pitchFamily="18" charset="0"/>
              </a:rPr>
              <a:t>Both Joseph Smith’s father and mother rejected organized churches.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a:extLst>
              <a:ext uri="{FF2B5EF4-FFF2-40B4-BE49-F238E27FC236}">
                <a16:creationId xmlns:a16="http://schemas.microsoft.com/office/drawing/2014/main" id="{C56F6A4E-10B8-8C4E-64D9-A5DCD224E37D}"/>
              </a:ext>
            </a:extLst>
          </p:cNvPr>
          <p:cNvSpPr>
            <a:spLocks noGrp="1" noChangeArrowheads="1"/>
          </p:cNvSpPr>
          <p:nvPr>
            <p:ph type="body" idx="1"/>
          </p:nvPr>
        </p:nvSpPr>
        <p:spPr/>
        <p:txBody>
          <a:bodyPr/>
          <a:lstStyle/>
          <a:p>
            <a:pPr marL="609600" indent="-609600" eaLnBrk="1" hangingPunct="1">
              <a:buFontTx/>
              <a:buAutoNum type="arabicPeriod" startAt="7"/>
            </a:pPr>
            <a:r>
              <a:rPr lang="en-US" altLang="es-ES" sz="3600">
                <a:solidFill>
                  <a:schemeClr val="bg1"/>
                </a:solidFill>
                <a:latin typeface="Century Gothic" panose="020B0502020202020204" pitchFamily="34" charset="0"/>
                <a:cs typeface="Times New Roman" panose="02020603050405020304" pitchFamily="18" charset="0"/>
              </a:rPr>
              <a:t>Populism </a:t>
            </a:r>
          </a:p>
          <a:p>
            <a:pPr marL="609600" indent="-609600" eaLnBrk="1" hangingPunct="1">
              <a:buFontTx/>
              <a:buAutoNum type="arabicPeriod" startAt="7"/>
            </a:pPr>
            <a:r>
              <a:rPr lang="en-US" altLang="es-ES" sz="3600">
                <a:solidFill>
                  <a:schemeClr val="bg1"/>
                </a:solidFill>
                <a:latin typeface="Century Gothic" panose="020B0502020202020204" pitchFamily="34" charset="0"/>
                <a:cs typeface="Times New Roman" panose="02020603050405020304" pitchFamily="18" charset="0"/>
              </a:rPr>
              <a:t>Anti-Big Business </a:t>
            </a:r>
          </a:p>
          <a:p>
            <a:pPr marL="609600" indent="-609600" eaLnBrk="1" hangingPunct="1">
              <a:buFontTx/>
              <a:buAutoNum type="arabicPeriod" startAt="7"/>
            </a:pPr>
            <a:r>
              <a:rPr lang="en-US" altLang="es-ES" sz="3600">
                <a:solidFill>
                  <a:schemeClr val="bg1"/>
                </a:solidFill>
                <a:latin typeface="Century Gothic" panose="020B0502020202020204" pitchFamily="34" charset="0"/>
                <a:cs typeface="Times New Roman" panose="02020603050405020304" pitchFamily="18" charset="0"/>
              </a:rPr>
              <a:t>Anti-Orthodox/Mainline Christianity (especially Roman Catholicism)</a:t>
            </a:r>
            <a:r>
              <a:rPr lang="en-US" altLang="es-ES">
                <a:solidFill>
                  <a:schemeClr val="bg1"/>
                </a:solidFill>
                <a:latin typeface="Century Gothic" panose="020B0502020202020204" pitchFamily="34" charset="0"/>
                <a:cs typeface="Times New Roman" panose="02020603050405020304" pitchFamily="18" charset="0"/>
              </a:rPr>
              <a:t> </a:t>
            </a:r>
          </a:p>
        </p:txBody>
      </p:sp>
      <p:sp>
        <p:nvSpPr>
          <p:cNvPr id="51203" name="Rectangle 4">
            <a:extLst>
              <a:ext uri="{FF2B5EF4-FFF2-40B4-BE49-F238E27FC236}">
                <a16:creationId xmlns:a16="http://schemas.microsoft.com/office/drawing/2014/main" id="{4911E341-3407-EE11-4A67-624FE919A70B}"/>
              </a:ext>
            </a:extLst>
          </p:cNvPr>
          <p:cNvSpPr>
            <a:spLocks noChangeArrowheads="1"/>
          </p:cNvSpPr>
          <p:nvPr/>
        </p:nvSpPr>
        <p:spPr bwMode="auto">
          <a:xfrm>
            <a:off x="0" y="38100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s-ES" sz="4800" b="1">
                <a:solidFill>
                  <a:srgbClr val="FFFFCC"/>
                </a:solidFill>
                <a:latin typeface="Bradley Hand ITC" panose="03070402050302030203" pitchFamily="66" charset="0"/>
              </a:rPr>
              <a:t>Influences on the WBTS</a:t>
            </a:r>
          </a:p>
          <a:p>
            <a:pPr algn="ctr" eaLnBrk="1" hangingPunct="1">
              <a:spcBef>
                <a:spcPct val="0"/>
              </a:spcBef>
              <a:buFontTx/>
              <a:buNone/>
            </a:pPr>
            <a:r>
              <a:rPr lang="en-US" altLang="es-ES" sz="4800" b="1">
                <a:solidFill>
                  <a:srgbClr val="FFFFCC"/>
                </a:solidFill>
                <a:latin typeface="Bradley Hand ITC" panose="03070402050302030203" pitchFamily="66" charset="0"/>
              </a:rPr>
              <a:t> – Jehovah’s Witnesses</a:t>
            </a:r>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DEFBD332-5E7E-F31A-71A8-3811601C6958}"/>
              </a:ext>
            </a:extLst>
          </p:cNvPr>
          <p:cNvSpPr>
            <a:spLocks noGrp="1" noChangeArrowheads="1"/>
          </p:cNvSpPr>
          <p:nvPr>
            <p:ph type="title"/>
          </p:nvPr>
        </p:nvSpPr>
        <p:spPr>
          <a:xfrm>
            <a:off x="-26126" y="342900"/>
            <a:ext cx="9220200" cy="1143000"/>
          </a:xfrm>
        </p:spPr>
        <p:txBody>
          <a:bodyPr/>
          <a:lstStyle/>
          <a:p>
            <a:pPr eaLnBrk="1" hangingPunct="1"/>
            <a:r>
              <a:rPr lang="en-US" altLang="es-ES" sz="4800" b="1" dirty="0">
                <a:solidFill>
                  <a:srgbClr val="FFFFCC"/>
                </a:solidFill>
                <a:latin typeface="Bradley Hand ITC" panose="03070402050302030203" pitchFamily="66" charset="0"/>
              </a:rPr>
              <a:t>Anti-Orthodox / Mainline Christianity</a:t>
            </a:r>
          </a:p>
        </p:txBody>
      </p:sp>
      <p:sp>
        <p:nvSpPr>
          <p:cNvPr id="44035" name="Rectangle 3">
            <a:extLst>
              <a:ext uri="{FF2B5EF4-FFF2-40B4-BE49-F238E27FC236}">
                <a16:creationId xmlns:a16="http://schemas.microsoft.com/office/drawing/2014/main" id="{FFA42822-8231-C227-153E-84A1E2EFB6D1}"/>
              </a:ext>
            </a:extLst>
          </p:cNvPr>
          <p:cNvSpPr>
            <a:spLocks noGrp="1" noChangeArrowheads="1"/>
          </p:cNvSpPr>
          <p:nvPr>
            <p:ph type="body" idx="1"/>
          </p:nvPr>
        </p:nvSpPr>
        <p:spPr>
          <a:xfrm>
            <a:off x="76200" y="1828800"/>
            <a:ext cx="9067800" cy="4114800"/>
          </a:xfrm>
        </p:spPr>
        <p:txBody>
          <a:bodyPr/>
          <a:lstStyle/>
          <a:p>
            <a:pPr eaLnBrk="1" hangingPunct="1">
              <a:lnSpc>
                <a:spcPct val="90000"/>
              </a:lnSpc>
              <a:defRPr/>
            </a:pPr>
            <a:r>
              <a:rPr lang="en-US" sz="2800" b="1" u="sng" dirty="0">
                <a:solidFill>
                  <a:schemeClr val="bg1"/>
                </a:solidFill>
                <a:latin typeface="Century Gothic" panose="020B0502020202020204" pitchFamily="34" charset="0"/>
              </a:rPr>
              <a:t>C. T. Russell</a:t>
            </a:r>
            <a:r>
              <a:rPr lang="en-US" sz="2800" b="1" dirty="0">
                <a:solidFill>
                  <a:schemeClr val="bg1"/>
                </a:solidFill>
                <a:latin typeface="Century Gothic" panose="020B0502020202020204" pitchFamily="34" charset="0"/>
              </a:rPr>
              <a:t> </a:t>
            </a:r>
            <a:r>
              <a:rPr lang="en-US" sz="2800" dirty="0">
                <a:solidFill>
                  <a:schemeClr val="bg1"/>
                </a:solidFill>
                <a:latin typeface="Century Gothic" panose="020B0502020202020204" pitchFamily="34" charset="0"/>
              </a:rPr>
              <a:t>and </a:t>
            </a:r>
            <a:r>
              <a:rPr lang="en-US" sz="2800" b="1" u="sng" dirty="0">
                <a:solidFill>
                  <a:schemeClr val="bg1"/>
                </a:solidFill>
                <a:latin typeface="Century Gothic" panose="020B0502020202020204" pitchFamily="34" charset="0"/>
              </a:rPr>
              <a:t>Jehovah’s Witnesses</a:t>
            </a:r>
            <a:r>
              <a:rPr lang="en-US" sz="2800" dirty="0">
                <a:solidFill>
                  <a:schemeClr val="bg1"/>
                </a:solidFill>
                <a:latin typeface="Century Gothic" panose="020B0502020202020204" pitchFamily="34" charset="0"/>
              </a:rPr>
              <a:t> since have viewed orthodox Christian churches as “</a:t>
            </a:r>
            <a:r>
              <a:rPr lang="en-US" sz="2800" b="1" dirty="0">
                <a:solidFill>
                  <a:srgbClr val="FF9F9F"/>
                </a:solidFill>
                <a:latin typeface="Century Gothic" panose="020B0502020202020204" pitchFamily="34" charset="0"/>
              </a:rPr>
              <a:t>Babylon the Great</a:t>
            </a:r>
            <a:r>
              <a:rPr lang="en-US" sz="2800" dirty="0">
                <a:solidFill>
                  <a:schemeClr val="bg1"/>
                </a:solidFill>
                <a:latin typeface="Century Gothic" panose="020B0502020202020204" pitchFamily="34" charset="0"/>
              </a:rPr>
              <a:t>.”  </a:t>
            </a:r>
          </a:p>
          <a:p>
            <a:pPr marL="0" indent="0" eaLnBrk="1" hangingPunct="1">
              <a:lnSpc>
                <a:spcPct val="90000"/>
              </a:lnSpc>
              <a:buFontTx/>
              <a:buNone/>
              <a:defRPr/>
            </a:pPr>
            <a:endParaRPr lang="en-US" sz="1800" dirty="0">
              <a:solidFill>
                <a:schemeClr val="bg1"/>
              </a:solidFill>
              <a:latin typeface="Century Gothic" panose="020B0502020202020204" pitchFamily="34" charset="0"/>
            </a:endParaRPr>
          </a:p>
          <a:p>
            <a:pPr eaLnBrk="1" hangingPunct="1">
              <a:lnSpc>
                <a:spcPct val="90000"/>
              </a:lnSpc>
              <a:defRPr/>
            </a:pPr>
            <a:r>
              <a:rPr lang="en-US" sz="2800" b="1" u="sng" dirty="0">
                <a:solidFill>
                  <a:schemeClr val="bg1"/>
                </a:solidFill>
                <a:latin typeface="Century Gothic" panose="020B0502020202020204" pitchFamily="34" charset="0"/>
              </a:rPr>
              <a:t>Russell</a:t>
            </a:r>
            <a:r>
              <a:rPr lang="en-US" sz="2800" dirty="0">
                <a:solidFill>
                  <a:schemeClr val="bg1"/>
                </a:solidFill>
                <a:latin typeface="Century Gothic" panose="020B0502020202020204" pitchFamily="34" charset="0"/>
              </a:rPr>
              <a:t>’s successor, </a:t>
            </a:r>
            <a:r>
              <a:rPr lang="en-US" sz="2800" b="1" u="sng" dirty="0">
                <a:solidFill>
                  <a:schemeClr val="bg1"/>
                </a:solidFill>
                <a:latin typeface="Century Gothic" panose="020B0502020202020204" pitchFamily="34" charset="0"/>
              </a:rPr>
              <a:t>Joseph Rutherford</a:t>
            </a:r>
            <a:r>
              <a:rPr lang="en-US" sz="2800" dirty="0">
                <a:solidFill>
                  <a:schemeClr val="bg1"/>
                </a:solidFill>
                <a:latin typeface="Century Gothic" panose="020B0502020202020204" pitchFamily="34" charset="0"/>
              </a:rPr>
              <a:t> wrote: “’</a:t>
            </a:r>
            <a:r>
              <a:rPr lang="en-US" sz="2800" b="1" dirty="0">
                <a:solidFill>
                  <a:srgbClr val="FF9F9F"/>
                </a:solidFill>
                <a:latin typeface="Century Gothic" panose="020B0502020202020204" pitchFamily="34" charset="0"/>
              </a:rPr>
              <a:t>The great whore</a:t>
            </a:r>
            <a:r>
              <a:rPr lang="en-US" sz="2800" dirty="0">
                <a:solidFill>
                  <a:schemeClr val="bg1"/>
                </a:solidFill>
                <a:latin typeface="Century Gothic" panose="020B0502020202020204" pitchFamily="34" charset="0"/>
              </a:rPr>
              <a:t>’ </a:t>
            </a:r>
            <a:r>
              <a:rPr lang="en-US" sz="2800" dirty="0">
                <a:solidFill>
                  <a:srgbClr val="FFFFCC"/>
                </a:solidFill>
                <a:latin typeface="Century Gothic" panose="020B0502020202020204" pitchFamily="34" charset="0"/>
              </a:rPr>
              <a:t>is the Devil’s religion, mislabeled ‘organized Christianity’ or ‘Christendom’, and which forms </a:t>
            </a:r>
            <a:r>
              <a:rPr lang="en-US" sz="2800" b="1" dirty="0">
                <a:solidFill>
                  <a:srgbClr val="FF9F9F"/>
                </a:solidFill>
                <a:latin typeface="Century Gothic" panose="020B0502020202020204" pitchFamily="34" charset="0"/>
              </a:rPr>
              <a:t>a part of Satan’s organization</a:t>
            </a:r>
            <a:r>
              <a:rPr lang="en-US" sz="2800" dirty="0">
                <a:solidFill>
                  <a:schemeClr val="bg1"/>
                </a:solidFill>
                <a:latin typeface="Century Gothic" panose="020B0502020202020204" pitchFamily="34" charset="0"/>
              </a:rPr>
              <a:t>” (</a:t>
            </a:r>
            <a:r>
              <a:rPr lang="en-US" sz="2800" i="1" dirty="0">
                <a:solidFill>
                  <a:schemeClr val="bg1"/>
                </a:solidFill>
                <a:latin typeface="Century Gothic" panose="020B0502020202020204" pitchFamily="34" charset="0"/>
              </a:rPr>
              <a:t>Light </a:t>
            </a:r>
            <a:r>
              <a:rPr lang="en-US" sz="2800" dirty="0">
                <a:solidFill>
                  <a:schemeClr val="bg1"/>
                </a:solidFill>
                <a:latin typeface="Century Gothic" panose="020B0502020202020204" pitchFamily="34" charset="0"/>
              </a:rPr>
              <a:t>[Book Two], 81).</a:t>
            </a:r>
          </a:p>
          <a:p>
            <a:pPr marL="0" indent="0" eaLnBrk="1" hangingPunct="1">
              <a:lnSpc>
                <a:spcPct val="90000"/>
              </a:lnSpc>
              <a:buFontTx/>
              <a:buNone/>
              <a:defRPr/>
            </a:pPr>
            <a:endParaRPr lang="en-US" sz="1800" dirty="0">
              <a:solidFill>
                <a:schemeClr val="bg1"/>
              </a:solidFill>
              <a:latin typeface="Century Gothic" panose="020B0502020202020204" pitchFamily="34" charset="0"/>
            </a:endParaRPr>
          </a:p>
          <a:p>
            <a:pPr eaLnBrk="1" hangingPunct="1">
              <a:lnSpc>
                <a:spcPct val="90000"/>
              </a:lnSpc>
              <a:defRPr/>
            </a:pPr>
            <a:r>
              <a:rPr lang="en-US" sz="2800" dirty="0">
                <a:solidFill>
                  <a:schemeClr val="bg1"/>
                </a:solidFill>
                <a:latin typeface="Century Gothic" panose="020B0502020202020204" pitchFamily="34" charset="0"/>
              </a:rPr>
              <a:t>This attitude toward organized churches is consistent with </a:t>
            </a:r>
            <a:r>
              <a:rPr lang="en-US" sz="2800" u="sng" dirty="0">
                <a:solidFill>
                  <a:schemeClr val="bg1"/>
                </a:solidFill>
                <a:latin typeface="Century Gothic" panose="020B0502020202020204" pitchFamily="34" charset="0"/>
              </a:rPr>
              <a:t>19</a:t>
            </a:r>
            <a:r>
              <a:rPr lang="en-US" sz="2800" u="sng" baseline="30000" dirty="0">
                <a:solidFill>
                  <a:schemeClr val="bg1"/>
                </a:solidFill>
                <a:latin typeface="Century Gothic" panose="020B0502020202020204" pitchFamily="34" charset="0"/>
              </a:rPr>
              <a:t>th</a:t>
            </a:r>
            <a:r>
              <a:rPr lang="en-US" sz="2800" u="sng" dirty="0">
                <a:solidFill>
                  <a:schemeClr val="bg1"/>
                </a:solidFill>
                <a:latin typeface="Century Gothic" panose="020B0502020202020204" pitchFamily="34" charset="0"/>
              </a:rPr>
              <a:t> century Adventism</a:t>
            </a:r>
            <a:r>
              <a:rPr lang="en-US" sz="2800" dirty="0">
                <a:solidFill>
                  <a:schemeClr val="bg1"/>
                </a:solidFill>
                <a:latin typeface="Century Gothic" panose="020B0502020202020204" pitchFamily="34"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403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403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5">
            <a:extLst>
              <a:ext uri="{FF2B5EF4-FFF2-40B4-BE49-F238E27FC236}">
                <a16:creationId xmlns:a16="http://schemas.microsoft.com/office/drawing/2014/main" id="{C5957545-D597-00A3-FF02-F0359799680F}"/>
              </a:ext>
            </a:extLst>
          </p:cNvPr>
          <p:cNvSpPr>
            <a:spLocks noChangeArrowheads="1"/>
          </p:cNvSpPr>
          <p:nvPr/>
        </p:nvSpPr>
        <p:spPr bwMode="auto">
          <a:xfrm>
            <a:off x="1371600" y="1447800"/>
            <a:ext cx="64008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en-US" altLang="es-ES" sz="4000">
                <a:solidFill>
                  <a:srgbClr val="FFFFCC"/>
                </a:solidFill>
                <a:latin typeface="Century Gothic" panose="020B0502020202020204" pitchFamily="34" charset="0"/>
              </a:rPr>
              <a:t>Remember</a:t>
            </a:r>
          </a:p>
        </p:txBody>
      </p:sp>
      <p:sp>
        <p:nvSpPr>
          <p:cNvPr id="53251" name="Rectangle 4">
            <a:extLst>
              <a:ext uri="{FF2B5EF4-FFF2-40B4-BE49-F238E27FC236}">
                <a16:creationId xmlns:a16="http://schemas.microsoft.com/office/drawing/2014/main" id="{C3094B59-A4C4-1C9B-1DEB-0E0F8F7A437E}"/>
              </a:ext>
            </a:extLst>
          </p:cNvPr>
          <p:cNvSpPr>
            <a:spLocks noChangeArrowheads="1"/>
          </p:cNvSpPr>
          <p:nvPr/>
        </p:nvSpPr>
        <p:spPr bwMode="auto">
          <a:xfrm>
            <a:off x="0" y="274320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s-ES" sz="4800" b="1">
                <a:solidFill>
                  <a:schemeClr val="bg1"/>
                </a:solidFill>
                <a:latin typeface="Bradley Hand ITC" panose="03070402050302030203" pitchFamily="66" charset="0"/>
              </a:rPr>
              <a:t>Cults change along with their social contexts.</a:t>
            </a:r>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4">
            <a:extLst>
              <a:ext uri="{FF2B5EF4-FFF2-40B4-BE49-F238E27FC236}">
                <a16:creationId xmlns:a16="http://schemas.microsoft.com/office/drawing/2014/main" id="{F1D9171F-795E-268C-30CC-7897D126FC55}"/>
              </a:ext>
            </a:extLst>
          </p:cNvPr>
          <p:cNvSpPr>
            <a:spLocks noChangeArrowheads="1"/>
          </p:cNvSpPr>
          <p:nvPr/>
        </p:nvSpPr>
        <p:spPr bwMode="auto">
          <a:xfrm>
            <a:off x="1371600" y="1447800"/>
            <a:ext cx="64008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en-US" altLang="es-ES" sz="4000">
                <a:solidFill>
                  <a:srgbClr val="FFFFCC"/>
                </a:solidFill>
                <a:latin typeface="Century Gothic" panose="020B0502020202020204" pitchFamily="34" charset="0"/>
              </a:rPr>
              <a:t>An Oft-Overlooked Key</a:t>
            </a:r>
          </a:p>
        </p:txBody>
      </p:sp>
      <p:sp>
        <p:nvSpPr>
          <p:cNvPr id="54275" name="Rectangle 4">
            <a:extLst>
              <a:ext uri="{FF2B5EF4-FFF2-40B4-BE49-F238E27FC236}">
                <a16:creationId xmlns:a16="http://schemas.microsoft.com/office/drawing/2014/main" id="{FA97A5F0-77F5-AEC3-BD1C-0EF7CCF536F5}"/>
              </a:ext>
            </a:extLst>
          </p:cNvPr>
          <p:cNvSpPr>
            <a:spLocks noChangeArrowheads="1"/>
          </p:cNvSpPr>
          <p:nvPr/>
        </p:nvSpPr>
        <p:spPr bwMode="auto">
          <a:xfrm>
            <a:off x="0" y="274320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s-ES" sz="4800" b="1">
                <a:solidFill>
                  <a:schemeClr val="bg1"/>
                </a:solidFill>
                <a:latin typeface="Bradley Hand ITC" panose="03070402050302030203" pitchFamily="66" charset="0"/>
              </a:rPr>
              <a:t>Who comes second often determines the success of the cult.</a:t>
            </a:r>
          </a:p>
        </p:txBody>
      </p:sp>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8D8F7C8F-97E3-E307-52AE-6DE5A8170002}"/>
              </a:ext>
            </a:extLst>
          </p:cNvPr>
          <p:cNvSpPr>
            <a:spLocks noGrp="1" noChangeArrowheads="1"/>
          </p:cNvSpPr>
          <p:nvPr>
            <p:ph type="body" idx="1"/>
          </p:nvPr>
        </p:nvSpPr>
        <p:spPr>
          <a:xfrm>
            <a:off x="533400" y="1143000"/>
            <a:ext cx="8458200" cy="4759325"/>
          </a:xfrm>
        </p:spPr>
        <p:txBody>
          <a:bodyPr/>
          <a:lstStyle/>
          <a:p>
            <a:pPr marL="609600" indent="-609600" eaLnBrk="1" hangingPunct="1">
              <a:lnSpc>
                <a:spcPct val="150000"/>
              </a:lnSpc>
              <a:buFontTx/>
              <a:buAutoNum type="arabicPeriod"/>
            </a:pPr>
            <a:r>
              <a:rPr lang="en-US" altLang="es-ES" sz="3600" dirty="0">
                <a:solidFill>
                  <a:schemeClr val="bg1"/>
                </a:solidFill>
                <a:latin typeface="Century Gothic" panose="020B0502020202020204" pitchFamily="34" charset="0"/>
                <a:cs typeface="Times New Roman" panose="02020603050405020304" pitchFamily="18" charset="0"/>
              </a:rPr>
              <a:t>Pluralistic </a:t>
            </a:r>
            <a:endParaRPr lang="en-US" altLang="es-ES" sz="3200" dirty="0">
              <a:solidFill>
                <a:schemeClr val="bg1"/>
              </a:solidFill>
              <a:latin typeface="Century Gothic" panose="020B0502020202020204" pitchFamily="34" charset="0"/>
              <a:cs typeface="Times New Roman" panose="02020603050405020304" pitchFamily="18" charset="0"/>
            </a:endParaRPr>
          </a:p>
          <a:p>
            <a:pPr marL="609600" indent="-609600" eaLnBrk="1" hangingPunct="1">
              <a:lnSpc>
                <a:spcPct val="150000"/>
              </a:lnSpc>
              <a:buFontTx/>
              <a:buAutoNum type="arabicPeriod"/>
            </a:pPr>
            <a:r>
              <a:rPr lang="en-US" altLang="es-ES" sz="3600" dirty="0">
                <a:solidFill>
                  <a:schemeClr val="bg1"/>
                </a:solidFill>
                <a:latin typeface="Century Gothic" panose="020B0502020202020204" pitchFamily="34" charset="0"/>
                <a:cs typeface="Times New Roman" panose="02020603050405020304" pitchFamily="18" charset="0"/>
              </a:rPr>
              <a:t>Omni-Tolerant </a:t>
            </a:r>
          </a:p>
          <a:p>
            <a:pPr marL="609600" indent="-609600" eaLnBrk="1" hangingPunct="1">
              <a:lnSpc>
                <a:spcPct val="150000"/>
              </a:lnSpc>
              <a:buFontTx/>
              <a:buAutoNum type="arabicPeriod"/>
            </a:pPr>
            <a:r>
              <a:rPr lang="en-US" altLang="es-ES" sz="3600" dirty="0">
                <a:solidFill>
                  <a:schemeClr val="bg1"/>
                </a:solidFill>
                <a:latin typeface="Century Gothic" panose="020B0502020202020204" pitchFamily="34" charset="0"/>
                <a:cs typeface="Times New Roman" panose="02020603050405020304" pitchFamily="18" charset="0"/>
              </a:rPr>
              <a:t>Sexually Nonjudgmental </a:t>
            </a:r>
          </a:p>
          <a:p>
            <a:pPr marL="609600" indent="-609600" eaLnBrk="1" hangingPunct="1">
              <a:lnSpc>
                <a:spcPct val="150000"/>
              </a:lnSpc>
              <a:buFontTx/>
              <a:buAutoNum type="arabicPeriod"/>
            </a:pPr>
            <a:r>
              <a:rPr lang="en-US" altLang="es-ES" sz="3600" dirty="0">
                <a:solidFill>
                  <a:schemeClr val="bg1"/>
                </a:solidFill>
                <a:latin typeface="Century Gothic" panose="020B0502020202020204" pitchFamily="34" charset="0"/>
                <a:cs typeface="Times New Roman" panose="02020603050405020304" pitchFamily="18" charset="0"/>
              </a:rPr>
              <a:t>Biblically Illiterate</a:t>
            </a:r>
          </a:p>
        </p:txBody>
      </p:sp>
      <p:sp>
        <p:nvSpPr>
          <p:cNvPr id="2" name="Title 1">
            <a:extLst>
              <a:ext uri="{FF2B5EF4-FFF2-40B4-BE49-F238E27FC236}">
                <a16:creationId xmlns:a16="http://schemas.microsoft.com/office/drawing/2014/main" id="{C8245E98-C512-BF34-BE32-C4DAD6A61101}"/>
              </a:ext>
            </a:extLst>
          </p:cNvPr>
          <p:cNvSpPr>
            <a:spLocks noGrp="1"/>
          </p:cNvSpPr>
          <p:nvPr>
            <p:ph type="title"/>
          </p:nvPr>
        </p:nvSpPr>
        <p:spPr/>
        <p:txBody>
          <a:bodyPr/>
          <a:lstStyle/>
          <a:p>
            <a:endParaRPr lang="de-DE"/>
          </a:p>
        </p:txBody>
      </p:sp>
      <p:sp>
        <p:nvSpPr>
          <p:cNvPr id="3" name="Rectangle 2">
            <a:extLst>
              <a:ext uri="{FF2B5EF4-FFF2-40B4-BE49-F238E27FC236}">
                <a16:creationId xmlns:a16="http://schemas.microsoft.com/office/drawing/2014/main" id="{CC21EECC-6EEE-EA61-E5D4-91D4BAB376E8}"/>
              </a:ext>
            </a:extLst>
          </p:cNvPr>
          <p:cNvSpPr txBox="1">
            <a:spLocks noChangeArrowheads="1"/>
          </p:cNvSpPr>
          <p:nvPr/>
        </p:nvSpPr>
        <p:spPr bwMode="auto">
          <a:xfrm>
            <a:off x="19594" y="298269"/>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a:lstStyle>
          <a:p>
            <a:pPr eaLnBrk="1" hangingPunct="1"/>
            <a:r>
              <a:rPr lang="en-US" altLang="es-ES" sz="5800" b="1">
                <a:solidFill>
                  <a:srgbClr val="FFFFCC"/>
                </a:solidFill>
                <a:latin typeface="Bradley Hand ITC" panose="03070402050302030203" pitchFamily="66" charset="0"/>
                <a:cs typeface="Times New Roman" panose="02020603050405020304" pitchFamily="18" charset="0"/>
              </a:rPr>
              <a:t>“Cult X” of the 21st Century</a:t>
            </a:r>
            <a:endParaRPr lang="en-US" altLang="es-ES" sz="5800" b="1" dirty="0">
              <a:solidFill>
                <a:srgbClr val="FFFFCC"/>
              </a:solidFill>
              <a:latin typeface="Bradley Hand ITC" panose="03070402050302030203" pitchFamily="66" charset="0"/>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2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21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0C6C42A0-6C29-C71A-8D00-91D6B099115C}"/>
              </a:ext>
            </a:extLst>
          </p:cNvPr>
          <p:cNvSpPr>
            <a:spLocks noGrp="1" noChangeArrowheads="1"/>
          </p:cNvSpPr>
          <p:nvPr>
            <p:ph type="title"/>
          </p:nvPr>
        </p:nvSpPr>
        <p:spPr>
          <a:xfrm>
            <a:off x="0" y="533400"/>
            <a:ext cx="9144000" cy="1143000"/>
          </a:xfrm>
        </p:spPr>
        <p:txBody>
          <a:bodyPr/>
          <a:lstStyle/>
          <a:p>
            <a:pPr eaLnBrk="1" hangingPunct="1"/>
            <a:r>
              <a:rPr lang="en-US" altLang="es-ES" sz="5800" b="1" dirty="0">
                <a:solidFill>
                  <a:srgbClr val="FFFFCC"/>
                </a:solidFill>
                <a:latin typeface="Bradley Hand ITC" panose="03070402050302030203" pitchFamily="66" charset="0"/>
                <a:cs typeface="Times New Roman" panose="02020603050405020304" pitchFamily="18" charset="0"/>
              </a:rPr>
              <a:t>“Cult X” of the 21st Century</a:t>
            </a:r>
          </a:p>
        </p:txBody>
      </p:sp>
      <p:sp>
        <p:nvSpPr>
          <p:cNvPr id="10243" name="Rectangle 3">
            <a:extLst>
              <a:ext uri="{FF2B5EF4-FFF2-40B4-BE49-F238E27FC236}">
                <a16:creationId xmlns:a16="http://schemas.microsoft.com/office/drawing/2014/main" id="{E7177748-48AC-4006-D8BB-E1EFF8F2885D}"/>
              </a:ext>
            </a:extLst>
          </p:cNvPr>
          <p:cNvSpPr>
            <a:spLocks noGrp="1" noChangeArrowheads="1"/>
          </p:cNvSpPr>
          <p:nvPr>
            <p:ph type="body" idx="1"/>
          </p:nvPr>
        </p:nvSpPr>
        <p:spPr>
          <a:xfrm>
            <a:off x="685800" y="1758950"/>
            <a:ext cx="7772400" cy="4114800"/>
          </a:xfrm>
        </p:spPr>
        <p:txBody>
          <a:bodyPr/>
          <a:lstStyle/>
          <a:p>
            <a:pPr marL="0" indent="0" eaLnBrk="1" hangingPunct="1">
              <a:lnSpc>
                <a:spcPct val="150000"/>
              </a:lnSpc>
              <a:buFontTx/>
              <a:buNone/>
              <a:defRPr/>
            </a:pPr>
            <a:r>
              <a:rPr lang="en-US" sz="3600" dirty="0">
                <a:solidFill>
                  <a:schemeClr val="bg1"/>
                </a:solidFill>
                <a:latin typeface="Century Gothic" panose="020B0502020202020204" pitchFamily="34" charset="0"/>
                <a:cs typeface="Times New Roman" panose="02020603050405020304" pitchFamily="18" charset="0"/>
              </a:rPr>
              <a:t>5. Generically Spiritual </a:t>
            </a:r>
          </a:p>
          <a:p>
            <a:pPr marL="0" indent="0" eaLnBrk="1" hangingPunct="1">
              <a:lnSpc>
                <a:spcPct val="150000"/>
              </a:lnSpc>
              <a:buFontTx/>
              <a:buNone/>
              <a:defRPr/>
            </a:pPr>
            <a:r>
              <a:rPr lang="en-US" sz="3600" dirty="0">
                <a:solidFill>
                  <a:schemeClr val="bg1"/>
                </a:solidFill>
                <a:latin typeface="Century Gothic" panose="020B0502020202020204" pitchFamily="34" charset="0"/>
                <a:cs typeface="Times New Roman" panose="02020603050405020304" pitchFamily="18" charset="0"/>
              </a:rPr>
              <a:t>6. Technologically Minded </a:t>
            </a:r>
          </a:p>
          <a:p>
            <a:pPr marL="609600" indent="-609600" eaLnBrk="1" hangingPunct="1">
              <a:lnSpc>
                <a:spcPct val="150000"/>
              </a:lnSpc>
              <a:buFontTx/>
              <a:buAutoNum type="arabicPeriod" startAt="7"/>
              <a:defRPr/>
            </a:pPr>
            <a:r>
              <a:rPr lang="en-US" sz="3600" dirty="0">
                <a:solidFill>
                  <a:schemeClr val="bg1"/>
                </a:solidFill>
                <a:latin typeface="Century Gothic" panose="020B0502020202020204" pitchFamily="34" charset="0"/>
                <a:cs typeface="Times New Roman" panose="02020603050405020304" pitchFamily="18" charset="0"/>
              </a:rPr>
              <a:t>Philosophically Naïve—Open to Contradictory Truths </a:t>
            </a:r>
            <a:endParaRPr lang="en-US" sz="4000" dirty="0">
              <a:solidFill>
                <a:schemeClr val="bg1"/>
              </a:solidFill>
              <a:latin typeface="Century Gothic" panose="020B0502020202020204" pitchFamily="34" charset="0"/>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3" name="Rectangle 3">
            <a:extLst>
              <a:ext uri="{FF2B5EF4-FFF2-40B4-BE49-F238E27FC236}">
                <a16:creationId xmlns:a16="http://schemas.microsoft.com/office/drawing/2014/main" id="{C2EA1353-F536-168E-0E4C-5C28608CA63F}"/>
              </a:ext>
            </a:extLst>
          </p:cNvPr>
          <p:cNvSpPr>
            <a:spLocks noGrp="1" noChangeArrowheads="1"/>
          </p:cNvSpPr>
          <p:nvPr>
            <p:ph type="body" idx="1"/>
          </p:nvPr>
        </p:nvSpPr>
        <p:spPr>
          <a:xfrm>
            <a:off x="685800" y="1981200"/>
            <a:ext cx="7772400" cy="4495800"/>
          </a:xfrm>
        </p:spPr>
        <p:txBody>
          <a:bodyPr/>
          <a:lstStyle/>
          <a:p>
            <a:pPr marL="609600" indent="-609600" eaLnBrk="1" hangingPunct="1">
              <a:lnSpc>
                <a:spcPct val="150000"/>
              </a:lnSpc>
              <a:buFontTx/>
              <a:buAutoNum type="arabicPeriod" startAt="7"/>
            </a:pPr>
            <a:r>
              <a:rPr lang="en-US" altLang="es-ES" sz="3600" dirty="0">
                <a:solidFill>
                  <a:schemeClr val="bg1"/>
                </a:solidFill>
                <a:latin typeface="Century Gothic" panose="020B0502020202020204" pitchFamily="34" charset="0"/>
                <a:cs typeface="Times New Roman" panose="02020603050405020304" pitchFamily="18" charset="0"/>
              </a:rPr>
              <a:t>Historically Ignorant </a:t>
            </a:r>
          </a:p>
          <a:p>
            <a:pPr marL="609600" indent="-609600" eaLnBrk="1" hangingPunct="1">
              <a:lnSpc>
                <a:spcPct val="150000"/>
              </a:lnSpc>
              <a:buFontTx/>
              <a:buAutoNum type="arabicPeriod" startAt="7"/>
            </a:pPr>
            <a:r>
              <a:rPr lang="en-US" altLang="es-ES" sz="3600" dirty="0">
                <a:solidFill>
                  <a:schemeClr val="bg1"/>
                </a:solidFill>
                <a:latin typeface="Century Gothic" panose="020B0502020202020204" pitchFamily="34" charset="0"/>
                <a:cs typeface="Times New Roman" panose="02020603050405020304" pitchFamily="18" charset="0"/>
              </a:rPr>
              <a:t>Seekers of Identity </a:t>
            </a:r>
            <a:endParaRPr lang="en-US" altLang="es-ES" sz="3600" dirty="0">
              <a:solidFill>
                <a:schemeClr val="bg1"/>
              </a:solidFill>
            </a:endParaRPr>
          </a:p>
          <a:p>
            <a:pPr marL="609600" indent="-609600" eaLnBrk="1" hangingPunct="1">
              <a:lnSpc>
                <a:spcPct val="150000"/>
              </a:lnSpc>
              <a:buFontTx/>
              <a:buAutoNum type="arabicPeriod" startAt="7"/>
            </a:pPr>
            <a:r>
              <a:rPr lang="en-US" altLang="es-ES" sz="3600" dirty="0">
                <a:solidFill>
                  <a:schemeClr val="bg1"/>
                </a:solidFill>
                <a:latin typeface="Century Gothic" panose="020B0502020202020204" pitchFamily="34" charset="0"/>
                <a:cs typeface="Times New Roman" panose="02020603050405020304" pitchFamily="18" charset="0"/>
              </a:rPr>
              <a:t>Pragmatic</a:t>
            </a:r>
          </a:p>
        </p:txBody>
      </p:sp>
      <p:sp>
        <p:nvSpPr>
          <p:cNvPr id="3" name="Title 2">
            <a:extLst>
              <a:ext uri="{FF2B5EF4-FFF2-40B4-BE49-F238E27FC236}">
                <a16:creationId xmlns:a16="http://schemas.microsoft.com/office/drawing/2014/main" id="{6F266871-EB84-0B51-FEFF-9E7C845968B8}"/>
              </a:ext>
            </a:extLst>
          </p:cNvPr>
          <p:cNvSpPr>
            <a:spLocks noGrp="1"/>
          </p:cNvSpPr>
          <p:nvPr>
            <p:ph type="title"/>
          </p:nvPr>
        </p:nvSpPr>
        <p:spPr/>
        <p:txBody>
          <a:bodyPr/>
          <a:lstStyle/>
          <a:p>
            <a:endParaRPr lang="de-DE"/>
          </a:p>
        </p:txBody>
      </p:sp>
      <p:sp>
        <p:nvSpPr>
          <p:cNvPr id="4" name="Rectangle 2">
            <a:extLst>
              <a:ext uri="{FF2B5EF4-FFF2-40B4-BE49-F238E27FC236}">
                <a16:creationId xmlns:a16="http://schemas.microsoft.com/office/drawing/2014/main" id="{A6EFE9B8-A95B-3911-B575-94E8BBA9090F}"/>
              </a:ext>
            </a:extLst>
          </p:cNvPr>
          <p:cNvSpPr txBox="1">
            <a:spLocks noChangeArrowheads="1"/>
          </p:cNvSpPr>
          <p:nvPr/>
        </p:nvSpPr>
        <p:spPr bwMode="auto">
          <a:xfrm>
            <a:off x="0" y="53340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a:lstStyle>
          <a:p>
            <a:pPr eaLnBrk="1" hangingPunct="1"/>
            <a:r>
              <a:rPr lang="en-US" altLang="es-ES" sz="5800" b="1">
                <a:solidFill>
                  <a:srgbClr val="FFFFCC"/>
                </a:solidFill>
                <a:latin typeface="Bradley Hand ITC" panose="03070402050302030203" pitchFamily="66" charset="0"/>
                <a:cs typeface="Times New Roman" panose="02020603050405020304" pitchFamily="18" charset="0"/>
              </a:rPr>
              <a:t>“Cult X” of the 21st Century</a:t>
            </a:r>
            <a:endParaRPr lang="en-US" altLang="es-ES" sz="5800" b="1" dirty="0">
              <a:solidFill>
                <a:srgbClr val="FFFFCC"/>
              </a:solidFill>
              <a:latin typeface="Bradley Hand ITC" panose="03070402050302030203" pitchFamily="66" charset="0"/>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70" name="Picture 2" descr="How Cults Begin Title">
            <a:extLst>
              <a:ext uri="{FF2B5EF4-FFF2-40B4-BE49-F238E27FC236}">
                <a16:creationId xmlns:a16="http://schemas.microsoft.com/office/drawing/2014/main" id="{2E60496C-251F-ED92-81CE-AED47630B7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5900" y="228600"/>
            <a:ext cx="5981700" cy="414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1" name="Text Box 3">
            <a:extLst>
              <a:ext uri="{FF2B5EF4-FFF2-40B4-BE49-F238E27FC236}">
                <a16:creationId xmlns:a16="http://schemas.microsoft.com/office/drawing/2014/main" id="{98C27919-95F7-18B1-7B91-5EBC32D22BE5}"/>
              </a:ext>
            </a:extLst>
          </p:cNvPr>
          <p:cNvSpPr txBox="1">
            <a:spLocks noChangeArrowheads="1"/>
          </p:cNvSpPr>
          <p:nvPr/>
        </p:nvSpPr>
        <p:spPr bwMode="auto">
          <a:xfrm>
            <a:off x="3429000" y="5486400"/>
            <a:ext cx="2362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US" altLang="es-ES" sz="2400">
                <a:solidFill>
                  <a:schemeClr val="bg1"/>
                </a:solidFill>
                <a:latin typeface="Century Gothic" panose="020B0502020202020204" pitchFamily="34" charset="0"/>
              </a:rPr>
              <a:t>[end]</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387E1992-437B-CD26-3D8F-AAEBD6370A80}"/>
              </a:ext>
            </a:extLst>
          </p:cNvPr>
          <p:cNvSpPr>
            <a:spLocks noGrp="1" noChangeArrowheads="1"/>
          </p:cNvSpPr>
          <p:nvPr>
            <p:ph type="title"/>
          </p:nvPr>
        </p:nvSpPr>
        <p:spPr/>
        <p:txBody>
          <a:bodyPr/>
          <a:lstStyle/>
          <a:p>
            <a:pPr marL="838200" indent="-838200" eaLnBrk="1" hangingPunct="1"/>
            <a:r>
              <a:rPr lang="en-US" altLang="es-ES" sz="4000">
                <a:solidFill>
                  <a:srgbClr val="FFFFCC"/>
                </a:solidFill>
                <a:latin typeface="Century Gothic" panose="020B0502020202020204" pitchFamily="34" charset="0"/>
                <a:cs typeface="Times New Roman" panose="02020603050405020304" pitchFamily="18" charset="0"/>
              </a:rPr>
              <a:t>Non-traditional Religion</a:t>
            </a:r>
            <a:endParaRPr lang="en-US" altLang="es-ES" sz="4000">
              <a:solidFill>
                <a:srgbClr val="FFFFCC"/>
              </a:solidFill>
            </a:endParaRPr>
          </a:p>
        </p:txBody>
      </p:sp>
      <p:sp>
        <p:nvSpPr>
          <p:cNvPr id="50179" name="Rectangle 3">
            <a:extLst>
              <a:ext uri="{FF2B5EF4-FFF2-40B4-BE49-F238E27FC236}">
                <a16:creationId xmlns:a16="http://schemas.microsoft.com/office/drawing/2014/main" id="{BD75204A-8A4B-88DE-60B4-49D9290966F6}"/>
              </a:ext>
            </a:extLst>
          </p:cNvPr>
          <p:cNvSpPr>
            <a:spLocks noGrp="1" noChangeArrowheads="1"/>
          </p:cNvSpPr>
          <p:nvPr>
            <p:ph type="body" idx="1"/>
          </p:nvPr>
        </p:nvSpPr>
        <p:spPr>
          <a:xfrm>
            <a:off x="381000" y="1981200"/>
            <a:ext cx="8382000" cy="4114800"/>
          </a:xfrm>
        </p:spPr>
        <p:txBody>
          <a:bodyPr/>
          <a:lstStyle/>
          <a:p>
            <a:pPr eaLnBrk="1" hangingPunct="1"/>
            <a:r>
              <a:rPr lang="en-US" altLang="es-ES" sz="2800" dirty="0">
                <a:solidFill>
                  <a:schemeClr val="bg1"/>
                </a:solidFill>
                <a:latin typeface="Century Gothic" panose="020B0502020202020204" pitchFamily="34" charset="0"/>
                <a:cs typeface="Times New Roman" panose="02020603050405020304" pitchFamily="18" charset="0"/>
              </a:rPr>
              <a:t>Both Joseph Smith’s father and mother </a:t>
            </a:r>
            <a:r>
              <a:rPr lang="en-US" altLang="es-ES" sz="2800" b="1" u="sng" dirty="0">
                <a:solidFill>
                  <a:schemeClr val="bg1"/>
                </a:solidFill>
                <a:latin typeface="Century Gothic" panose="020B0502020202020204" pitchFamily="34" charset="0"/>
                <a:cs typeface="Times New Roman" panose="02020603050405020304" pitchFamily="18" charset="0"/>
              </a:rPr>
              <a:t>believed that God spoke to them directly through dreams </a:t>
            </a:r>
          </a:p>
          <a:p>
            <a:pPr eaLnBrk="1" hangingPunct="1"/>
            <a:endParaRPr lang="en-US" altLang="es-ES" sz="2800" dirty="0">
              <a:solidFill>
                <a:schemeClr val="bg1"/>
              </a:solidFill>
              <a:latin typeface="Century Gothic" panose="020B0502020202020204" pitchFamily="34" charset="0"/>
              <a:cs typeface="Times New Roman" panose="02020603050405020304" pitchFamily="18" charset="0"/>
            </a:endParaRPr>
          </a:p>
          <a:p>
            <a:pPr eaLnBrk="1" hangingPunct="1"/>
            <a:r>
              <a:rPr lang="en-US" altLang="es-ES" sz="2800" dirty="0">
                <a:solidFill>
                  <a:schemeClr val="bg1"/>
                </a:solidFill>
                <a:latin typeface="Century Gothic" panose="020B0502020202020204" pitchFamily="34" charset="0"/>
                <a:cs typeface="Times New Roman" panose="02020603050405020304" pitchFamily="18" charset="0"/>
              </a:rPr>
              <a:t>Joseph’s mother admitted that her family practiced “</a:t>
            </a:r>
            <a:r>
              <a:rPr lang="en-US" altLang="es-ES" sz="2800" b="1" dirty="0">
                <a:solidFill>
                  <a:schemeClr val="bg1"/>
                </a:solidFill>
                <a:latin typeface="Century Gothic" panose="020B0502020202020204" pitchFamily="34" charset="0"/>
                <a:cs typeface="Times New Roman" panose="02020603050405020304" pitchFamily="18" charset="0"/>
              </a:rPr>
              <a:t>the faculty of the </a:t>
            </a:r>
            <a:r>
              <a:rPr lang="en-US" altLang="es-ES" sz="2800" b="1" dirty="0" err="1">
                <a:solidFill>
                  <a:schemeClr val="bg1"/>
                </a:solidFill>
                <a:latin typeface="Century Gothic" panose="020B0502020202020204" pitchFamily="34" charset="0"/>
                <a:cs typeface="Times New Roman" panose="02020603050405020304" pitchFamily="18" charset="0"/>
              </a:rPr>
              <a:t>abrac</a:t>
            </a:r>
            <a:r>
              <a:rPr lang="en-US" altLang="es-ES" sz="2800" dirty="0">
                <a:solidFill>
                  <a:schemeClr val="bg1"/>
                </a:solidFill>
                <a:latin typeface="Century Gothic" panose="020B0502020202020204" pitchFamily="34" charset="0"/>
                <a:cs typeface="Times New Roman" panose="02020603050405020304" pitchFamily="18" charset="0"/>
              </a:rPr>
              <a:t>,” which was a superstitious type of ritual that was believed to give one power over the demon god, </a:t>
            </a:r>
            <a:r>
              <a:rPr lang="en-US" altLang="es-ES" sz="2800" dirty="0" err="1">
                <a:solidFill>
                  <a:schemeClr val="bg1"/>
                </a:solidFill>
                <a:latin typeface="Century Gothic" panose="020B0502020202020204" pitchFamily="34" charset="0"/>
                <a:cs typeface="Times New Roman" panose="02020603050405020304" pitchFamily="18" charset="0"/>
              </a:rPr>
              <a:t>Abrac</a:t>
            </a:r>
            <a:r>
              <a:rPr lang="en-US" altLang="es-ES" sz="2800" dirty="0">
                <a:solidFill>
                  <a:schemeClr val="bg1"/>
                </a:solidFill>
                <a:latin typeface="Century Gothic" panose="020B0502020202020204" pitchFamily="34" charset="0"/>
                <a:cs typeface="Times New Roman" panose="02020603050405020304" pitchFamily="18" charset="0"/>
              </a:rPr>
              <a:t>, who ruled over 365 genies, one for each day of the year.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017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a:extLst>
              <a:ext uri="{FF2B5EF4-FFF2-40B4-BE49-F238E27FC236}">
                <a16:creationId xmlns:a16="http://schemas.microsoft.com/office/drawing/2014/main" id="{58AC8EAC-92A4-AC23-10A0-2FFE1F251D4C}"/>
              </a:ext>
            </a:extLst>
          </p:cNvPr>
          <p:cNvSpPr>
            <a:spLocks noGrp="1" noChangeArrowheads="1"/>
          </p:cNvSpPr>
          <p:nvPr>
            <p:ph type="body" idx="1"/>
          </p:nvPr>
        </p:nvSpPr>
        <p:spPr>
          <a:xfrm>
            <a:off x="685800" y="1295400"/>
            <a:ext cx="7772400" cy="4114800"/>
          </a:xfrm>
        </p:spPr>
        <p:txBody>
          <a:bodyPr/>
          <a:lstStyle/>
          <a:p>
            <a:pPr marL="609600" indent="-609600" eaLnBrk="1" hangingPunct="1">
              <a:buFontTx/>
              <a:buAutoNum type="arabicPeriod"/>
            </a:pPr>
            <a:r>
              <a:rPr lang="en-US" altLang="es-ES" sz="3600" dirty="0">
                <a:solidFill>
                  <a:schemeClr val="bg1"/>
                </a:solidFill>
                <a:latin typeface="Century Gothic" panose="020B0502020202020204" pitchFamily="34" charset="0"/>
                <a:cs typeface="Times New Roman" panose="02020603050405020304" pitchFamily="18" charset="0"/>
              </a:rPr>
              <a:t>Non-traditional Religion</a:t>
            </a:r>
            <a:endParaRPr lang="en-US" altLang="es-ES" sz="3600" dirty="0">
              <a:solidFill>
                <a:schemeClr val="bg1"/>
              </a:solidFill>
            </a:endParaRPr>
          </a:p>
          <a:p>
            <a:pPr marL="609600" indent="-609600" eaLnBrk="1" hangingPunct="1">
              <a:buFontTx/>
              <a:buAutoNum type="arabicPeriod"/>
            </a:pPr>
            <a:r>
              <a:rPr lang="en-US" altLang="es-ES" sz="3600" dirty="0">
                <a:solidFill>
                  <a:schemeClr val="bg1"/>
                </a:solidFill>
                <a:latin typeface="Century Gothic" panose="020B0502020202020204" pitchFamily="34" charset="0"/>
                <a:cs typeface="Times New Roman" panose="02020603050405020304" pitchFamily="18" charset="0"/>
              </a:rPr>
              <a:t>Utopian Societies</a:t>
            </a:r>
            <a:r>
              <a:rPr lang="en-US" altLang="es-ES" sz="4000" dirty="0">
                <a:solidFill>
                  <a:schemeClr val="bg1"/>
                </a:solidFill>
              </a:rPr>
              <a:t> </a:t>
            </a:r>
          </a:p>
        </p:txBody>
      </p:sp>
      <p:sp>
        <p:nvSpPr>
          <p:cNvPr id="8195" name="Rectangle 4">
            <a:extLst>
              <a:ext uri="{FF2B5EF4-FFF2-40B4-BE49-F238E27FC236}">
                <a16:creationId xmlns:a16="http://schemas.microsoft.com/office/drawing/2014/main" id="{60137FB9-8B6C-A73F-406F-B89BDB637DB0}"/>
              </a:ext>
            </a:extLst>
          </p:cNvPr>
          <p:cNvSpPr>
            <a:spLocks noChangeArrowheads="1"/>
          </p:cNvSpPr>
          <p:nvPr/>
        </p:nvSpPr>
        <p:spPr bwMode="auto">
          <a:xfrm>
            <a:off x="0" y="38100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en-US" altLang="es-ES" sz="4800" b="1">
                <a:solidFill>
                  <a:srgbClr val="FFFFCC"/>
                </a:solidFill>
                <a:latin typeface="Bradley Hand ITC" panose="03070402050302030203" pitchFamily="66" charset="0"/>
              </a:rPr>
              <a:t>Influences on Mormonism (LDS)</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97410F38-FB63-2080-1805-E4ECBFF71EAF}"/>
              </a:ext>
            </a:extLst>
          </p:cNvPr>
          <p:cNvSpPr>
            <a:spLocks noGrp="1" noChangeArrowheads="1"/>
          </p:cNvSpPr>
          <p:nvPr>
            <p:ph type="title"/>
          </p:nvPr>
        </p:nvSpPr>
        <p:spPr>
          <a:xfrm>
            <a:off x="685800" y="304800"/>
            <a:ext cx="7772400" cy="1143000"/>
          </a:xfrm>
        </p:spPr>
        <p:txBody>
          <a:bodyPr/>
          <a:lstStyle/>
          <a:p>
            <a:pPr marL="838200" indent="-838200" eaLnBrk="1" hangingPunct="1"/>
            <a:r>
              <a:rPr lang="en-US" altLang="es-ES" sz="4000">
                <a:solidFill>
                  <a:srgbClr val="FFFFCC"/>
                </a:solidFill>
                <a:latin typeface="Century Gothic" panose="020B0502020202020204" pitchFamily="34" charset="0"/>
                <a:cs typeface="Times New Roman" panose="02020603050405020304" pitchFamily="18" charset="0"/>
              </a:rPr>
              <a:t>Utopian Societies</a:t>
            </a:r>
            <a:endParaRPr lang="en-US" altLang="es-ES" sz="4000">
              <a:solidFill>
                <a:srgbClr val="FFFFCC"/>
              </a:solidFill>
            </a:endParaRPr>
          </a:p>
        </p:txBody>
      </p:sp>
      <p:sp>
        <p:nvSpPr>
          <p:cNvPr id="12291" name="Rectangle 3">
            <a:extLst>
              <a:ext uri="{FF2B5EF4-FFF2-40B4-BE49-F238E27FC236}">
                <a16:creationId xmlns:a16="http://schemas.microsoft.com/office/drawing/2014/main" id="{06CD1311-4E2C-7A07-9323-1D83D306868A}"/>
              </a:ext>
            </a:extLst>
          </p:cNvPr>
          <p:cNvSpPr>
            <a:spLocks noGrp="1" noChangeArrowheads="1"/>
          </p:cNvSpPr>
          <p:nvPr>
            <p:ph type="body" idx="1"/>
          </p:nvPr>
        </p:nvSpPr>
        <p:spPr>
          <a:xfrm>
            <a:off x="457200" y="1371600"/>
            <a:ext cx="8153400" cy="4876800"/>
          </a:xfrm>
        </p:spPr>
        <p:txBody>
          <a:bodyPr/>
          <a:lstStyle/>
          <a:p>
            <a:pPr eaLnBrk="1" hangingPunct="1">
              <a:lnSpc>
                <a:spcPct val="90000"/>
              </a:lnSpc>
            </a:pPr>
            <a:r>
              <a:rPr lang="en-US" altLang="es-ES" sz="2800" b="1" dirty="0">
                <a:solidFill>
                  <a:schemeClr val="bg1"/>
                </a:solidFill>
                <a:latin typeface="Century Gothic" panose="020B0502020202020204" pitchFamily="34" charset="0"/>
              </a:rPr>
              <a:t>Ann Lee’s </a:t>
            </a:r>
            <a:r>
              <a:rPr lang="en-US" altLang="es-ES" sz="2800" b="1" u="sng" dirty="0">
                <a:solidFill>
                  <a:schemeClr val="bg1"/>
                </a:solidFill>
                <a:latin typeface="Century Gothic" panose="020B0502020202020204" pitchFamily="34" charset="0"/>
              </a:rPr>
              <a:t>Shakers</a:t>
            </a:r>
            <a:r>
              <a:rPr lang="en-US" altLang="es-ES" sz="2800" dirty="0">
                <a:solidFill>
                  <a:schemeClr val="bg1"/>
                </a:solidFill>
                <a:latin typeface="Century Gothic" panose="020B0502020202020204" pitchFamily="34" charset="0"/>
              </a:rPr>
              <a:t> had a community hall only 30 miles from Palmyra, NY.  </a:t>
            </a:r>
          </a:p>
          <a:p>
            <a:pPr eaLnBrk="1" hangingPunct="1">
              <a:lnSpc>
                <a:spcPct val="90000"/>
              </a:lnSpc>
            </a:pPr>
            <a:endParaRPr lang="en-US" altLang="es-ES" sz="2800" dirty="0">
              <a:solidFill>
                <a:schemeClr val="bg1"/>
              </a:solidFill>
              <a:latin typeface="Century Gothic" panose="020B0502020202020204" pitchFamily="34" charset="0"/>
            </a:endParaRPr>
          </a:p>
          <a:p>
            <a:pPr eaLnBrk="1" hangingPunct="1">
              <a:lnSpc>
                <a:spcPct val="90000"/>
              </a:lnSpc>
            </a:pPr>
            <a:r>
              <a:rPr lang="en-US" altLang="es-ES" sz="2800" dirty="0">
                <a:solidFill>
                  <a:schemeClr val="bg1"/>
                </a:solidFill>
                <a:latin typeface="Century Gothic" panose="020B0502020202020204" pitchFamily="34" charset="0"/>
              </a:rPr>
              <a:t>Among the similarities between the </a:t>
            </a:r>
            <a:r>
              <a:rPr lang="en-US" altLang="es-ES" sz="2800" b="1" u="sng" dirty="0">
                <a:solidFill>
                  <a:schemeClr val="bg1"/>
                </a:solidFill>
                <a:latin typeface="Century Gothic" panose="020B0502020202020204" pitchFamily="34" charset="0"/>
              </a:rPr>
              <a:t>Shakers</a:t>
            </a:r>
            <a:r>
              <a:rPr lang="en-US" altLang="es-ES" sz="2800" dirty="0">
                <a:solidFill>
                  <a:schemeClr val="bg1"/>
                </a:solidFill>
                <a:latin typeface="Century Gothic" panose="020B0502020202020204" pitchFamily="34" charset="0"/>
              </a:rPr>
              <a:t> and the </a:t>
            </a:r>
            <a:r>
              <a:rPr lang="en-US" altLang="es-ES" sz="2800" b="1" u="sng" dirty="0">
                <a:solidFill>
                  <a:schemeClr val="bg1"/>
                </a:solidFill>
                <a:latin typeface="Century Gothic" panose="020B0502020202020204" pitchFamily="34" charset="0"/>
              </a:rPr>
              <a:t>Mormons</a:t>
            </a:r>
            <a:r>
              <a:rPr lang="en-US" altLang="es-ES" sz="2800" dirty="0">
                <a:solidFill>
                  <a:schemeClr val="bg1"/>
                </a:solidFill>
                <a:latin typeface="Century Gothic" panose="020B0502020202020204" pitchFamily="34" charset="0"/>
              </a:rPr>
              <a:t> are: </a:t>
            </a:r>
          </a:p>
          <a:p>
            <a:pPr lvl="1" eaLnBrk="1" hangingPunct="1">
              <a:spcAft>
                <a:spcPts val="600"/>
              </a:spcAft>
            </a:pPr>
            <a:r>
              <a:rPr lang="en-US" altLang="es-ES" sz="2400" dirty="0">
                <a:solidFill>
                  <a:schemeClr val="bg1"/>
                </a:solidFill>
                <a:latin typeface="Century Gothic" panose="020B0502020202020204" pitchFamily="34" charset="0"/>
              </a:rPr>
              <a:t>3-tiered spiritual hierarchies; </a:t>
            </a:r>
          </a:p>
          <a:p>
            <a:pPr lvl="1" eaLnBrk="1" hangingPunct="1">
              <a:spcAft>
                <a:spcPts val="600"/>
              </a:spcAft>
            </a:pPr>
            <a:r>
              <a:rPr lang="en-US" altLang="es-ES" sz="2400" dirty="0">
                <a:solidFill>
                  <a:schemeClr val="bg1"/>
                </a:solidFill>
                <a:latin typeface="Century Gothic" panose="020B0502020202020204" pitchFamily="34" charset="0"/>
              </a:rPr>
              <a:t>strict prohibition against the use of coffee, tea, tobacco, and liquor; </a:t>
            </a:r>
          </a:p>
          <a:p>
            <a:pPr lvl="1" eaLnBrk="1" hangingPunct="1">
              <a:spcAft>
                <a:spcPts val="600"/>
              </a:spcAft>
            </a:pPr>
            <a:r>
              <a:rPr lang="en-US" altLang="es-ES" sz="2400" dirty="0">
                <a:solidFill>
                  <a:schemeClr val="bg1"/>
                </a:solidFill>
                <a:latin typeface="Century Gothic" panose="020B0502020202020204" pitchFamily="34" charset="0"/>
              </a:rPr>
              <a:t>a leader who spoke of a divine visitation(s); and a community quest for Utopia (Zion).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29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2B767601-0BB4-9A98-05B3-E2F0C9D44B26}"/>
              </a:ext>
            </a:extLst>
          </p:cNvPr>
          <p:cNvSpPr>
            <a:spLocks noGrp="1" noChangeArrowheads="1"/>
          </p:cNvSpPr>
          <p:nvPr>
            <p:ph type="title"/>
          </p:nvPr>
        </p:nvSpPr>
        <p:spPr>
          <a:xfrm>
            <a:off x="685800" y="304800"/>
            <a:ext cx="7772400" cy="1143000"/>
          </a:xfrm>
        </p:spPr>
        <p:txBody>
          <a:bodyPr/>
          <a:lstStyle/>
          <a:p>
            <a:pPr marL="838200" indent="-838200" eaLnBrk="1" hangingPunct="1"/>
            <a:r>
              <a:rPr lang="en-US" altLang="es-ES" sz="4000">
                <a:solidFill>
                  <a:srgbClr val="FFFFCC"/>
                </a:solidFill>
                <a:latin typeface="Century Gothic" panose="020B0502020202020204" pitchFamily="34" charset="0"/>
                <a:cs typeface="Times New Roman" panose="02020603050405020304" pitchFamily="18" charset="0"/>
              </a:rPr>
              <a:t>Utopian Societies</a:t>
            </a:r>
          </a:p>
        </p:txBody>
      </p:sp>
      <p:sp>
        <p:nvSpPr>
          <p:cNvPr id="52227" name="Rectangle 3">
            <a:extLst>
              <a:ext uri="{FF2B5EF4-FFF2-40B4-BE49-F238E27FC236}">
                <a16:creationId xmlns:a16="http://schemas.microsoft.com/office/drawing/2014/main" id="{2ED15ED1-DEA3-B5CD-6109-E8E7DEC3D8AA}"/>
              </a:ext>
            </a:extLst>
          </p:cNvPr>
          <p:cNvSpPr>
            <a:spLocks noGrp="1" noChangeArrowheads="1"/>
          </p:cNvSpPr>
          <p:nvPr>
            <p:ph type="body" idx="1"/>
          </p:nvPr>
        </p:nvSpPr>
        <p:spPr>
          <a:xfrm>
            <a:off x="457200" y="1371600"/>
            <a:ext cx="8153400" cy="4114800"/>
          </a:xfrm>
        </p:spPr>
        <p:txBody>
          <a:bodyPr/>
          <a:lstStyle/>
          <a:p>
            <a:pPr eaLnBrk="1" hangingPunct="1">
              <a:lnSpc>
                <a:spcPct val="120000"/>
              </a:lnSpc>
            </a:pPr>
            <a:r>
              <a:rPr lang="en-US" altLang="es-ES" sz="2800" b="1" dirty="0">
                <a:solidFill>
                  <a:schemeClr val="bg1"/>
                </a:solidFill>
                <a:latin typeface="Century Gothic" panose="020B0502020202020204" pitchFamily="34" charset="0"/>
              </a:rPr>
              <a:t>George Rapp</a:t>
            </a:r>
            <a:r>
              <a:rPr lang="en-US" altLang="es-ES" sz="2800" dirty="0">
                <a:solidFill>
                  <a:schemeClr val="bg1"/>
                </a:solidFill>
                <a:latin typeface="Century Gothic" panose="020B0502020202020204" pitchFamily="34" charset="0"/>
              </a:rPr>
              <a:t>, in nearby Harmony, PA, had an angelic encounter which resulted in him being given a “</a:t>
            </a:r>
            <a:r>
              <a:rPr lang="en-US" altLang="es-ES" sz="2800" b="1" dirty="0">
                <a:solidFill>
                  <a:schemeClr val="bg1"/>
                </a:solidFill>
                <a:latin typeface="Century Gothic" panose="020B0502020202020204" pitchFamily="34" charset="0"/>
              </a:rPr>
              <a:t>Golden Bible</a:t>
            </a:r>
            <a:r>
              <a:rPr lang="en-US" altLang="es-ES" sz="2800" dirty="0">
                <a:solidFill>
                  <a:schemeClr val="bg1"/>
                </a:solidFill>
                <a:latin typeface="Century Gothic" panose="020B0502020202020204" pitchFamily="34" charset="0"/>
              </a:rPr>
              <a:t>.”  The parallels between Rapp’s angelic visitation and Smith’s Second Vision are obvious.</a:t>
            </a:r>
          </a:p>
          <a:p>
            <a:pPr eaLnBrk="1" hangingPunct="1">
              <a:lnSpc>
                <a:spcPct val="120000"/>
              </a:lnSpc>
            </a:pPr>
            <a:endParaRPr lang="en-US" altLang="es-ES" sz="1800" dirty="0">
              <a:solidFill>
                <a:schemeClr val="bg1"/>
              </a:solidFill>
              <a:latin typeface="Century Gothic" panose="020B0502020202020204" pitchFamily="34" charset="0"/>
            </a:endParaRPr>
          </a:p>
          <a:p>
            <a:pPr eaLnBrk="1" hangingPunct="1">
              <a:lnSpc>
                <a:spcPct val="120000"/>
              </a:lnSpc>
            </a:pPr>
            <a:r>
              <a:rPr lang="en-US" altLang="es-ES" sz="2800" dirty="0">
                <a:solidFill>
                  <a:schemeClr val="bg1"/>
                </a:solidFill>
                <a:latin typeface="Century Gothic" panose="020B0502020202020204" pitchFamily="34" charset="0"/>
              </a:rPr>
              <a:t>Like </a:t>
            </a:r>
            <a:r>
              <a:rPr lang="en-US" altLang="es-ES" sz="2800" b="1" dirty="0">
                <a:solidFill>
                  <a:schemeClr val="bg1"/>
                </a:solidFill>
                <a:latin typeface="Century Gothic" panose="020B0502020202020204" pitchFamily="34" charset="0"/>
              </a:rPr>
              <a:t>Joseph Smith</a:t>
            </a:r>
            <a:r>
              <a:rPr lang="en-US" altLang="es-ES" sz="2800" dirty="0">
                <a:solidFill>
                  <a:schemeClr val="bg1"/>
                </a:solidFill>
                <a:latin typeface="Century Gothic" panose="020B0502020202020204" pitchFamily="34" charset="0"/>
              </a:rPr>
              <a:t>, </a:t>
            </a:r>
            <a:r>
              <a:rPr lang="en-US" altLang="es-ES" sz="2800" b="1" dirty="0">
                <a:solidFill>
                  <a:schemeClr val="bg1"/>
                </a:solidFill>
                <a:latin typeface="Century Gothic" panose="020B0502020202020204" pitchFamily="34" charset="0"/>
              </a:rPr>
              <a:t>George Rapp </a:t>
            </a:r>
            <a:r>
              <a:rPr lang="en-US" altLang="es-ES" sz="2800" dirty="0">
                <a:solidFill>
                  <a:schemeClr val="bg1"/>
                </a:solidFill>
                <a:latin typeface="Century Gothic" panose="020B0502020202020204" pitchFamily="34" charset="0"/>
              </a:rPr>
              <a:t>was both the civil and religious leader, and ultimate authority, in the Harmony community.</a:t>
            </a:r>
          </a:p>
          <a:p>
            <a:pPr eaLnBrk="1" hangingPunct="1">
              <a:lnSpc>
                <a:spcPct val="90000"/>
              </a:lnSpc>
            </a:pPr>
            <a:endParaRPr lang="en-US" altLang="es-ES" sz="2800" dirty="0">
              <a:solidFill>
                <a:schemeClr val="bg1"/>
              </a:solidFill>
              <a:latin typeface="Century Gothic" panose="020B0502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222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p:bld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2276</Words>
  <Application>Microsoft Office PowerPoint</Application>
  <PresentationFormat>On-screen Show (4:3)</PresentationFormat>
  <Paragraphs>244</Paragraphs>
  <Slides>57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57</vt:i4>
      </vt:variant>
    </vt:vector>
  </HeadingPairs>
  <TitlesOfParts>
    <vt:vector size="62" baseType="lpstr">
      <vt:lpstr>Arial</vt:lpstr>
      <vt:lpstr>Bradley Hand ITC</vt:lpstr>
      <vt:lpstr>Century Gothic</vt:lpstr>
      <vt:lpstr>Times New Roman</vt:lpstr>
      <vt:lpstr>Default Design</vt:lpstr>
      <vt:lpstr>PowerPoint Presentation</vt:lpstr>
      <vt:lpstr>PowerPoint Presentation</vt:lpstr>
      <vt:lpstr>PowerPoint Presentation</vt:lpstr>
      <vt:lpstr>PowerPoint Presentation</vt:lpstr>
      <vt:lpstr>Non-traditional Religion</vt:lpstr>
      <vt:lpstr>Non-traditional Religion</vt:lpstr>
      <vt:lpstr>PowerPoint Presentation</vt:lpstr>
      <vt:lpstr>Utopian Societies</vt:lpstr>
      <vt:lpstr>Utopian Societies</vt:lpstr>
      <vt:lpstr>Utopian Societies</vt:lpstr>
      <vt:lpstr>PowerPoint Presentation</vt:lpstr>
      <vt:lpstr>Charismatic Seers</vt:lpstr>
      <vt:lpstr>PowerPoint Presentation</vt:lpstr>
      <vt:lpstr>Revivalism</vt:lpstr>
      <vt:lpstr>Similarities Between Finney’s Testimony &amp; Smith’s First Vision</vt:lpstr>
      <vt:lpstr>PowerPoint Presentation</vt:lpstr>
      <vt:lpstr>PowerPoint Presentation</vt:lpstr>
      <vt:lpstr>Campbellite Apostasy Restoration</vt:lpstr>
      <vt:lpstr>Campbellite Apostasy Restoration</vt:lpstr>
      <vt:lpstr>PowerPoint Presentation</vt:lpstr>
      <vt:lpstr>Frontier Magic</vt:lpstr>
      <vt:lpstr>Frontier Magic</vt:lpstr>
      <vt:lpstr>PowerPoint Presentation</vt:lpstr>
      <vt:lpstr>PowerPoint Presentation</vt:lpstr>
      <vt:lpstr>Native American Origins</vt:lpstr>
      <vt:lpstr>PowerPoint Presentation</vt:lpstr>
      <vt:lpstr>PowerPoint Presentation</vt:lpstr>
      <vt:lpstr>Calvinism v. Arminianism</vt:lpstr>
      <vt:lpstr>PowerPoint Presentation</vt:lpstr>
      <vt:lpstr>Freemasonry</vt:lpstr>
      <vt:lpstr>PowerPoint Presentation</vt:lpstr>
      <vt:lpstr>Millenarianism</vt:lpstr>
      <vt:lpstr>PowerPoint Presentation</vt:lpstr>
      <vt:lpstr>Rationalism</vt:lpstr>
      <vt:lpstr>Rationalism</vt:lpstr>
      <vt:lpstr>PowerPoint Presentation</vt:lpstr>
      <vt:lpstr>Adventism</vt:lpstr>
      <vt:lpstr>PowerPoint Presentation</vt:lpstr>
      <vt:lpstr>Millenarianism</vt:lpstr>
      <vt:lpstr>PowerPoint Presentation</vt:lpstr>
      <vt:lpstr>Belief in an Invisible  Return of Christ</vt:lpstr>
      <vt:lpstr>PowerPoint Presentation</vt:lpstr>
      <vt:lpstr>Unitarianism</vt:lpstr>
      <vt:lpstr>PowerPoint Presentation</vt:lpstr>
      <vt:lpstr>Conditionalism </vt:lpstr>
      <vt:lpstr>PowerPoint Presentation</vt:lpstr>
      <vt:lpstr>Populism</vt:lpstr>
      <vt:lpstr>PowerPoint Presentation</vt:lpstr>
      <vt:lpstr>Anti-Big Business</vt:lpstr>
      <vt:lpstr>PowerPoint Presentation</vt:lpstr>
      <vt:lpstr>Anti-Orthodox / Mainline Christianity</vt:lpstr>
      <vt:lpstr>PowerPoint Presentation</vt:lpstr>
      <vt:lpstr>PowerPoint Presentation</vt:lpstr>
      <vt:lpstr>PowerPoint Presentation</vt:lpstr>
      <vt:lpstr>“Cult X” of the 21st Century</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Cults Begin: Two Examples </dc:title>
  <dc:creator>NOBTS</dc:creator>
  <cp:lastModifiedBy>Jason Whitlock</cp:lastModifiedBy>
  <cp:revision>80</cp:revision>
  <dcterms:created xsi:type="dcterms:W3CDTF">2003-06-04T16:14:46Z</dcterms:created>
  <dcterms:modified xsi:type="dcterms:W3CDTF">2024-01-07T19:51:42Z</dcterms:modified>
</cp:coreProperties>
</file>